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487" r:id="rId3"/>
    <p:sldId id="536" r:id="rId4"/>
    <p:sldId id="537" r:id="rId5"/>
    <p:sldId id="489" r:id="rId6"/>
    <p:sldId id="541" r:id="rId7"/>
    <p:sldId id="542" r:id="rId8"/>
    <p:sldId id="535" r:id="rId9"/>
    <p:sldId id="543" r:id="rId10"/>
    <p:sldId id="544" r:id="rId11"/>
    <p:sldId id="545" r:id="rId12"/>
    <p:sldId id="546" r:id="rId13"/>
    <p:sldId id="538" r:id="rId14"/>
    <p:sldId id="547" r:id="rId15"/>
    <p:sldId id="548" r:id="rId16"/>
    <p:sldId id="549" r:id="rId17"/>
    <p:sldId id="550" r:id="rId18"/>
    <p:sldId id="551" r:id="rId19"/>
    <p:sldId id="552" r:id="rId20"/>
    <p:sldId id="555" r:id="rId21"/>
    <p:sldId id="556" r:id="rId22"/>
    <p:sldId id="557" r:id="rId23"/>
    <p:sldId id="558" r:id="rId24"/>
    <p:sldId id="540" r:id="rId25"/>
    <p:sldId id="559" r:id="rId26"/>
    <p:sldId id="560" r:id="rId27"/>
    <p:sldId id="561" r:id="rId28"/>
    <p:sldId id="533" r:id="rId29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80"/>
    <a:srgbClr val="000000"/>
    <a:srgbClr val="C0C0C0"/>
    <a:srgbClr val="CCECFF"/>
    <a:srgbClr val="CCCCFF"/>
    <a:srgbClr val="99CCFF"/>
    <a:srgbClr val="0000FF"/>
    <a:srgbClr val="00FFFF"/>
    <a:srgbClr val="EA8B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2366" autoAdjust="0"/>
  </p:normalViewPr>
  <p:slideViewPr>
    <p:cSldViewPr snapToGrid="0" snapToObjects="1">
      <p:cViewPr>
        <p:scale>
          <a:sx n="50" d="100"/>
          <a:sy n="50" d="100"/>
        </p:scale>
        <p:origin x="-1182" y="-96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 indent="-291600">
              <a:defRPr/>
            </a:lvl2pPr>
            <a:lvl3pPr marL="1306800" indent="-291600">
              <a:defRPr/>
            </a:lvl3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641799"/>
            <a:ext cx="7772400" cy="1362075"/>
          </a:xfrm>
        </p:spPr>
        <p:txBody>
          <a:bodyPr anchor="b"/>
          <a:lstStyle>
            <a:lvl1pPr algn="l">
              <a:defRPr sz="4000" b="1" cap="small"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5126653"/>
            <a:ext cx="7772400" cy="1500187"/>
          </a:xfrm>
        </p:spPr>
        <p:txBody>
          <a:bodyPr anchor="t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419100" y="4979015"/>
            <a:ext cx="8305800" cy="196850"/>
            <a:chOff x="264" y="788"/>
            <a:chExt cx="5232" cy="124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5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6312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grpSp>
        <p:nvGrpSpPr>
          <p:cNvPr id="3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grpSp>
        <p:nvGrpSpPr>
          <p:cNvPr id="8" name="Group 8"/>
          <p:cNvGrpSpPr>
            <a:grpSpLocks/>
          </p:cNvGrpSpPr>
          <p:nvPr userDrawn="1"/>
        </p:nvGrpSpPr>
        <p:grpSpPr bwMode="auto">
          <a:xfrm>
            <a:off x="419100" y="5287574"/>
            <a:ext cx="8305800" cy="196850"/>
            <a:chOff x="264" y="788"/>
            <a:chExt cx="5232" cy="124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02B60867-2BBD-4810-9CEB-CE53CED09D26}" type="slidenum">
              <a:rPr lang="en-US" sz="1400"/>
              <a:pPr algn="l"/>
              <a:t>‹#›</a:t>
            </a:fld>
            <a:endParaRPr lang="en-US" sz="1400"/>
          </a:p>
        </p:txBody>
      </p: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indent="3600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3600" b="1" dirty="0" smtClean="0">
                <a:solidFill>
                  <a:srgbClr val="0000FF"/>
                </a:solidFill>
                <a:ea typeface="굴림" charset="-127"/>
              </a:rPr>
              <a:t>Automatic </a:t>
            </a:r>
            <a:r>
              <a:rPr lang="en-US" altLang="ko-KR" sz="3600" b="1" dirty="0" smtClean="0">
                <a:solidFill>
                  <a:srgbClr val="0000FF"/>
                </a:solidFill>
                <a:ea typeface="굴림" charset="-127"/>
              </a:rPr>
              <a:t>Bounding of Programmable </a:t>
            </a:r>
            <a:r>
              <a:rPr lang="en-US" altLang="ko-KR" sz="3600" b="1" dirty="0" err="1" smtClean="0">
                <a:solidFill>
                  <a:srgbClr val="0000FF"/>
                </a:solidFill>
                <a:ea typeface="굴림" charset="-127"/>
              </a:rPr>
              <a:t>Shaders</a:t>
            </a:r>
            <a:r>
              <a:rPr lang="en-US" altLang="ko-KR" sz="3600" b="1" dirty="0" smtClean="0">
                <a:solidFill>
                  <a:srgbClr val="0000FF"/>
                </a:solidFill>
                <a:ea typeface="굴림" charset="-127"/>
              </a:rPr>
              <a:t> for </a:t>
            </a:r>
            <a:r>
              <a:rPr lang="en-US" altLang="ko-KR" sz="3600" b="1" dirty="0" smtClean="0">
                <a:solidFill>
                  <a:srgbClr val="0000FF"/>
                </a:solidFill>
                <a:ea typeface="굴림" charset="-127"/>
              </a:rPr>
              <a:t>Efficient Global Illumination</a:t>
            </a:r>
            <a:endParaRPr lang="en-US" altLang="ko-KR" sz="36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0" y="3035697"/>
            <a:ext cx="9126538" cy="2862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1" dirty="0" smtClean="0">
                <a:ea typeface="굴림" charset="-127"/>
              </a:rPr>
              <a:t>Edgar Velázquez-</a:t>
            </a:r>
            <a:r>
              <a:rPr lang="en-US" altLang="ko-KR" sz="2800" b="1" dirty="0" err="1" smtClean="0">
                <a:ea typeface="굴림" charset="-127"/>
              </a:rPr>
              <a:t>Armendáriz</a:t>
            </a:r>
            <a:r>
              <a:rPr lang="en-US" altLang="ko-KR" sz="2800" b="1" dirty="0" smtClean="0">
                <a:ea typeface="굴림" charset="-127"/>
              </a:rPr>
              <a:t> </a:t>
            </a:r>
            <a:r>
              <a:rPr lang="en-US" altLang="ko-KR" sz="2800" b="1" dirty="0" smtClean="0">
                <a:ea typeface="굴림" charset="-127"/>
              </a:rPr>
              <a:t>    </a:t>
            </a:r>
            <a:r>
              <a:rPr lang="en-US" altLang="ko-KR" sz="2800" b="1" dirty="0" err="1" smtClean="0">
                <a:ea typeface="굴림" charset="-127"/>
              </a:rPr>
              <a:t>Shuang</a:t>
            </a:r>
            <a:r>
              <a:rPr lang="en-US" altLang="ko-KR" sz="2800" b="1" dirty="0" smtClean="0">
                <a:ea typeface="굴림" charset="-127"/>
              </a:rPr>
              <a:t> </a:t>
            </a:r>
            <a:r>
              <a:rPr lang="en-US" altLang="ko-KR" sz="2800" b="1" dirty="0" smtClean="0">
                <a:ea typeface="굴림" charset="-127"/>
              </a:rPr>
              <a:t>Zhao</a:t>
            </a:r>
            <a:br>
              <a:rPr lang="en-US" altLang="ko-KR" sz="2800" b="1" dirty="0" smtClean="0">
                <a:ea typeface="굴림" charset="-127"/>
              </a:rPr>
            </a:br>
            <a:r>
              <a:rPr lang="en-US" altLang="ko-KR" sz="2800" b="1" dirty="0" err="1" smtClean="0">
                <a:ea typeface="굴림" charset="-127"/>
              </a:rPr>
              <a:t>Miloš</a:t>
            </a:r>
            <a:r>
              <a:rPr lang="en-US" altLang="ko-KR" sz="2800" b="1" dirty="0" smtClean="0">
                <a:ea typeface="굴림" charset="-127"/>
              </a:rPr>
              <a:t> </a:t>
            </a:r>
            <a:r>
              <a:rPr lang="en-US" altLang="ko-KR" sz="2800" b="1" dirty="0" err="1" smtClean="0">
                <a:ea typeface="굴림" charset="-127"/>
              </a:rPr>
              <a:t>Hašan</a:t>
            </a:r>
            <a:r>
              <a:rPr lang="en-US" altLang="ko-KR" sz="2800" b="1" dirty="0" smtClean="0">
                <a:ea typeface="굴림" charset="-127"/>
              </a:rPr>
              <a:t> </a:t>
            </a:r>
            <a:r>
              <a:rPr lang="en-US" altLang="ko-KR" sz="2800" b="1" dirty="0" smtClean="0">
                <a:ea typeface="굴림" charset="-127"/>
              </a:rPr>
              <a:t>    </a:t>
            </a:r>
            <a:r>
              <a:rPr lang="en-US" altLang="ko-KR" sz="2800" b="1" dirty="0" smtClean="0">
                <a:ea typeface="굴림" charset="-127"/>
              </a:rPr>
              <a:t>Bruce Walter </a:t>
            </a:r>
            <a:r>
              <a:rPr lang="en-US" altLang="ko-KR" sz="2800" b="1" dirty="0" smtClean="0">
                <a:ea typeface="굴림" charset="-127"/>
              </a:rPr>
              <a:t>    </a:t>
            </a:r>
            <a:r>
              <a:rPr lang="en-US" altLang="ko-KR" sz="2800" b="1" dirty="0" err="1" smtClean="0">
                <a:ea typeface="굴림" charset="-127"/>
              </a:rPr>
              <a:t>Kavita</a:t>
            </a:r>
            <a:r>
              <a:rPr lang="en-US" altLang="ko-KR" sz="2800" b="1" dirty="0" smtClean="0">
                <a:ea typeface="굴림" charset="-127"/>
              </a:rPr>
              <a:t> </a:t>
            </a:r>
            <a:r>
              <a:rPr lang="en-US" altLang="ko-KR" sz="2800" b="1" dirty="0" err="1" smtClean="0">
                <a:ea typeface="굴림" charset="-127"/>
              </a:rPr>
              <a:t>Bala</a:t>
            </a:r>
            <a:endParaRPr lang="en-US" altLang="ko-KR" sz="2800" b="1" dirty="0" smtClean="0">
              <a:ea typeface="굴림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3600" dirty="0" smtClean="0">
                <a:solidFill>
                  <a:srgbClr val="EA8B00"/>
                </a:solidFill>
                <a:ea typeface="굴림" charset="-127"/>
              </a:rPr>
              <a:t>Presented by 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Kang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Seonghoon</a:t>
            </a:r>
            <a:endParaRPr lang="en-US" altLang="ko-KR" sz="3600" b="1" dirty="0" smtClean="0">
              <a:solidFill>
                <a:srgbClr val="EA8B00"/>
              </a:solidFill>
              <a:ea typeface="굴림" charset="-127"/>
            </a:endParaRP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</a:rPr>
              <a:t/>
            </a:r>
            <a:b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</a:rPr>
            </a:b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</a:rPr>
              <a:t>Appeared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</a:rPr>
              <a:t>in 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</a:rPr>
              <a:t>SIGGRAPH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</a:rPr>
              <a:t>ASIA 2009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  <p:pic>
        <p:nvPicPr>
          <p:cNvPr id="56322" name="Picture 2" descr="http://www.siggraph.org/asia2009/forms_files/SA09logo_lef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2525" y="5156837"/>
            <a:ext cx="3820523" cy="912632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Building the Light Tree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Bottom-up construction</a:t>
            </a:r>
          </a:p>
          <a:p>
            <a:pPr lvl="1"/>
            <a:r>
              <a:rPr lang="en-US" altLang="ko-KR" dirty="0" smtClean="0"/>
              <a:t>Iteratively merge the pair of the smallest lights or clusters</a:t>
            </a:r>
          </a:p>
          <a:p>
            <a:pPr lvl="1"/>
            <a:r>
              <a:rPr lang="en-US" altLang="ko-KR" dirty="0" smtClean="0"/>
              <a:t>The “size” is calculated from the intensity, size of the bounding box and angle of the bounding cone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pPr lvl="1"/>
            <a:r>
              <a:rPr lang="en-US" altLang="ko-KR" dirty="0" smtClean="0"/>
              <a:t>Representative light is randomly chosen with the probability relative to the intensity</a:t>
            </a:r>
          </a:p>
          <a:p>
            <a:pPr lvl="2"/>
            <a:r>
              <a:rPr lang="en-US" altLang="ko-KR" dirty="0" smtClean="0"/>
              <a:t>More intense light is more likely to be chosen</a:t>
            </a:r>
          </a:p>
          <a:p>
            <a:pPr lvl="2"/>
            <a:r>
              <a:rPr lang="en-US" altLang="ko-KR" dirty="0" smtClean="0"/>
              <a:t>Keeps MCI unbiased (why?)</a:t>
            </a: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050" y="3590925"/>
            <a:ext cx="30099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Error Bounds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We need error bounds to determine when to stop expanding the leaves</a:t>
            </a:r>
          </a:p>
          <a:p>
            <a:r>
              <a:rPr lang="en-US" altLang="ko-KR" dirty="0" smtClean="0"/>
              <a:t>Relative to the product of three error terms:</a:t>
            </a:r>
          </a:p>
          <a:p>
            <a:pPr lvl="1"/>
            <a:r>
              <a:rPr lang="en-US" altLang="ko-KR" dirty="0" smtClean="0"/>
              <a:t>Visibility term (</a:t>
            </a:r>
            <a:r>
              <a:rPr lang="en-US" altLang="ko-KR" i="1" dirty="0" err="1" smtClean="0"/>
              <a:t>V</a:t>
            </a:r>
            <a:r>
              <a:rPr lang="en-US" altLang="ko-KR" i="1" baseline="30000" dirty="0" err="1" smtClean="0"/>
              <a:t>ub</a:t>
            </a:r>
            <a:r>
              <a:rPr lang="en-US" altLang="ko-KR" dirty="0" smtClean="0"/>
              <a:t>, assumed to be 1)</a:t>
            </a:r>
          </a:p>
          <a:p>
            <a:pPr lvl="1"/>
            <a:r>
              <a:rPr lang="en-US" altLang="ko-KR" dirty="0" smtClean="0"/>
              <a:t>Geometry term (</a:t>
            </a:r>
            <a:r>
              <a:rPr lang="en-US" altLang="ko-KR" i="1" dirty="0" err="1" smtClean="0"/>
              <a:t>G</a:t>
            </a:r>
            <a:r>
              <a:rPr lang="en-US" altLang="ko-KR" i="1" baseline="30000" dirty="0" err="1" smtClean="0"/>
              <a:t>ub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Material term (</a:t>
            </a:r>
            <a:r>
              <a:rPr lang="en-US" altLang="ko-KR" i="1" dirty="0" err="1" smtClean="0"/>
              <a:t>M</a:t>
            </a:r>
            <a:r>
              <a:rPr lang="en-US" altLang="ko-KR" i="1" baseline="30000" dirty="0" err="1" smtClean="0"/>
              <a:t>ub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Thus we have: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See the paper for the full derivation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7450" y="4495800"/>
            <a:ext cx="42291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Lightcuts</a:t>
            </a:r>
            <a:r>
              <a:rPr lang="en-US" altLang="ko-KR" dirty="0" smtClean="0"/>
              <a:t> </a:t>
            </a:r>
            <a:r>
              <a:rPr lang="en-US" altLang="ko-KR" dirty="0" smtClean="0"/>
              <a:t>Evaluated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Can be extended to support anti-aliasing, depth-of-field, motion blur and so on</a:t>
            </a:r>
          </a:p>
          <a:p>
            <a:pPr lvl="1"/>
            <a:r>
              <a:rPr lang="en-US" altLang="ko-KR" dirty="0" smtClean="0"/>
              <a:t>Multidimensional </a:t>
            </a:r>
            <a:r>
              <a:rPr lang="en-US" altLang="ko-KR" dirty="0" err="1" smtClean="0"/>
              <a:t>lightcuts</a:t>
            </a:r>
            <a:r>
              <a:rPr lang="en-US" altLang="ko-KR" dirty="0" smtClean="0"/>
              <a:t> [Walter et al. 2006]</a:t>
            </a:r>
          </a:p>
          <a:p>
            <a:pPr lvl="1"/>
            <a:r>
              <a:rPr lang="en-US" altLang="ko-KR" dirty="0" smtClean="0"/>
              <a:t>Error terms depend on </a:t>
            </a:r>
            <a:r>
              <a:rPr lang="en-US" altLang="ko-KR" dirty="0" smtClean="0"/>
              <a:t>m</a:t>
            </a:r>
            <a:r>
              <a:rPr lang="en-US" altLang="ko-KR" dirty="0" smtClean="0"/>
              <a:t>ultiple “gather points”</a:t>
            </a:r>
          </a:p>
          <a:p>
            <a:r>
              <a:rPr lang="en-US" altLang="ko-KR" dirty="0" smtClean="0"/>
              <a:t>The problem is…</a:t>
            </a:r>
          </a:p>
          <a:p>
            <a:pPr lvl="1"/>
            <a:r>
              <a:rPr lang="en-US" altLang="ko-KR" dirty="0" smtClean="0"/>
              <a:t>How to calculate the material error term, </a:t>
            </a:r>
            <a:r>
              <a:rPr lang="en-US" altLang="ko-KR" i="1" dirty="0" err="1" smtClean="0"/>
              <a:t>M</a:t>
            </a:r>
            <a:r>
              <a:rPr lang="en-US" altLang="ko-KR" i="1" baseline="30000" dirty="0" err="1" smtClean="0"/>
              <a:t>ub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i="1" dirty="0" smtClean="0"/>
              <a:t>“In </a:t>
            </a:r>
            <a:r>
              <a:rPr lang="en-US" altLang="ko-KR" i="1" dirty="0" smtClean="0"/>
              <a:t>principle, </a:t>
            </a:r>
            <a:r>
              <a:rPr lang="en-US" altLang="ko-KR" i="1" dirty="0" err="1" smtClean="0"/>
              <a:t>lightcuts</a:t>
            </a:r>
            <a:r>
              <a:rPr lang="en-US" altLang="ko-KR" i="1" dirty="0" smtClean="0"/>
              <a:t> can work with any BRDF, as long as there is a good method to bound its maximum value over a cluster</a:t>
            </a:r>
            <a:r>
              <a:rPr lang="en-US" altLang="ko-KR" i="1" dirty="0" smtClean="0"/>
              <a:t>.”</a:t>
            </a:r>
            <a:endParaRPr lang="ko-KR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Lifting </a:t>
            </a:r>
            <a:r>
              <a:rPr lang="en-US" altLang="ko-KR" dirty="0" err="1" smtClean="0"/>
              <a:t>Shaders</a:t>
            </a:r>
            <a:r>
              <a:rPr lang="en-US" altLang="ko-KR" dirty="0" smtClean="0"/>
              <a:t> </a:t>
            </a:r>
            <a:r>
              <a:rPr lang="en-US" altLang="ko-KR" dirty="0" smtClean="0"/>
              <a:t>to Intervals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Programmable </a:t>
            </a:r>
            <a:r>
              <a:rPr lang="en-US" altLang="ko-KR" sz="3600" dirty="0" err="1" smtClean="0"/>
              <a:t>Shaders</a:t>
            </a:r>
            <a:r>
              <a:rPr lang="en-US" altLang="ko-KR" sz="3600" dirty="0" smtClean="0"/>
              <a:t> in </a:t>
            </a:r>
            <a:r>
              <a:rPr lang="en-US" altLang="ko-KR" sz="3600" dirty="0" err="1" smtClean="0"/>
              <a:t>Lightcuts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Shading function is closely related to BRDF: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…where </a:t>
            </a:r>
            <a:r>
              <a:rPr lang="el-GR" altLang="ko-KR" i="1" dirty="0" smtClean="0"/>
              <a:t>ω</a:t>
            </a:r>
            <a:r>
              <a:rPr lang="en-US" altLang="ko-KR" i="1" baseline="-25000" dirty="0" err="1" smtClean="0"/>
              <a:t>i</a:t>
            </a:r>
            <a:r>
              <a:rPr lang="en-US" altLang="ko-KR" dirty="0" smtClean="0"/>
              <a:t> is the direction from </a:t>
            </a:r>
            <a:r>
              <a:rPr lang="en-US" altLang="ko-KR" i="1" dirty="0" smtClean="0"/>
              <a:t>x</a:t>
            </a:r>
            <a:r>
              <a:rPr lang="en-US" altLang="ko-KR" dirty="0" smtClean="0"/>
              <a:t> to light </a:t>
            </a:r>
            <a:r>
              <a:rPr lang="en-US" altLang="ko-KR" i="1" dirty="0" err="1" smtClean="0"/>
              <a:t>i</a:t>
            </a:r>
            <a:endParaRPr lang="en-US" altLang="ko-KR" i="1" dirty="0" smtClean="0"/>
          </a:p>
          <a:p>
            <a:r>
              <a:rPr lang="en-US" altLang="ko-KR" dirty="0" smtClean="0"/>
              <a:t>The error terms of </a:t>
            </a:r>
            <a:r>
              <a:rPr lang="en-US" altLang="ko-KR" i="1" dirty="0" smtClean="0"/>
              <a:t>M</a:t>
            </a:r>
            <a:r>
              <a:rPr lang="en-US" altLang="ko-KR" i="1" baseline="-25000" dirty="0" smtClean="0"/>
              <a:t>i</a:t>
            </a:r>
            <a:r>
              <a:rPr lang="en-US" altLang="ko-KR" dirty="0" smtClean="0"/>
              <a:t> can be obtained from the conservative upper bound of </a:t>
            </a:r>
            <a:r>
              <a:rPr lang="en-US" altLang="ko-KR" i="1" dirty="0" err="1" smtClean="0"/>
              <a:t>f</a:t>
            </a:r>
            <a:r>
              <a:rPr lang="en-US" altLang="ko-KR" i="1" baseline="-25000" dirty="0" err="1" smtClean="0"/>
              <a:t>r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6050" y="2133600"/>
            <a:ext cx="37719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그룹 26"/>
          <p:cNvGrpSpPr/>
          <p:nvPr/>
        </p:nvGrpSpPr>
        <p:grpSpPr>
          <a:xfrm>
            <a:off x="1951712" y="3906885"/>
            <a:ext cx="6318964" cy="2171700"/>
            <a:chOff x="1951712" y="3906885"/>
            <a:chExt cx="6318964" cy="2171700"/>
          </a:xfrm>
        </p:grpSpPr>
        <p:sp>
          <p:nvSpPr>
            <p:cNvPr id="11" name="직사각형 10"/>
            <p:cNvSpPr/>
            <p:nvPr/>
          </p:nvSpPr>
          <p:spPr bwMode="auto">
            <a:xfrm>
              <a:off x="1951712" y="4345035"/>
              <a:ext cx="4514850" cy="1335135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alpha val="50000"/>
                  </a:srgbClr>
                </a:gs>
                <a:gs pos="50000">
                  <a:srgbClr val="FFFF00">
                    <a:tint val="44500"/>
                    <a:satMod val="160000"/>
                    <a:alpha val="50000"/>
                  </a:srgbClr>
                </a:gs>
                <a:gs pos="100000">
                  <a:srgbClr val="FFFF00">
                    <a:tint val="23500"/>
                    <a:satMod val="160000"/>
                    <a:alpha val="50000"/>
                  </a:srgbClr>
                </a:gs>
              </a:gsLst>
              <a:lin ang="1080000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자유형 9"/>
            <p:cNvSpPr/>
            <p:nvPr/>
          </p:nvSpPr>
          <p:spPr bwMode="auto">
            <a:xfrm>
              <a:off x="1951712" y="4345035"/>
              <a:ext cx="4514850" cy="1335135"/>
            </a:xfrm>
            <a:custGeom>
              <a:avLst/>
              <a:gdLst>
                <a:gd name="connsiteX0" fmla="*/ 0 w 4514850"/>
                <a:gd name="connsiteY0" fmla="*/ 800100 h 1335135"/>
                <a:gd name="connsiteX1" fmla="*/ 38100 w 4514850"/>
                <a:gd name="connsiteY1" fmla="*/ 742950 h 1335135"/>
                <a:gd name="connsiteX2" fmla="*/ 361950 w 4514850"/>
                <a:gd name="connsiteY2" fmla="*/ 685800 h 1335135"/>
                <a:gd name="connsiteX3" fmla="*/ 419100 w 4514850"/>
                <a:gd name="connsiteY3" fmla="*/ 762000 h 1335135"/>
                <a:gd name="connsiteX4" fmla="*/ 628650 w 4514850"/>
                <a:gd name="connsiteY4" fmla="*/ 933450 h 1335135"/>
                <a:gd name="connsiteX5" fmla="*/ 742950 w 4514850"/>
                <a:gd name="connsiteY5" fmla="*/ 971550 h 1335135"/>
                <a:gd name="connsiteX6" fmla="*/ 838200 w 4514850"/>
                <a:gd name="connsiteY6" fmla="*/ 952500 h 1335135"/>
                <a:gd name="connsiteX7" fmla="*/ 952500 w 4514850"/>
                <a:gd name="connsiteY7" fmla="*/ 857250 h 1335135"/>
                <a:gd name="connsiteX8" fmla="*/ 1009650 w 4514850"/>
                <a:gd name="connsiteY8" fmla="*/ 819150 h 1335135"/>
                <a:gd name="connsiteX9" fmla="*/ 1143000 w 4514850"/>
                <a:gd name="connsiteY9" fmla="*/ 647700 h 1335135"/>
                <a:gd name="connsiteX10" fmla="*/ 1238250 w 4514850"/>
                <a:gd name="connsiteY10" fmla="*/ 571500 h 1335135"/>
                <a:gd name="connsiteX11" fmla="*/ 1276350 w 4514850"/>
                <a:gd name="connsiteY11" fmla="*/ 514350 h 1335135"/>
                <a:gd name="connsiteX12" fmla="*/ 1333500 w 4514850"/>
                <a:gd name="connsiteY12" fmla="*/ 457200 h 1335135"/>
                <a:gd name="connsiteX13" fmla="*/ 1371600 w 4514850"/>
                <a:gd name="connsiteY13" fmla="*/ 400050 h 1335135"/>
                <a:gd name="connsiteX14" fmla="*/ 1428750 w 4514850"/>
                <a:gd name="connsiteY14" fmla="*/ 361950 h 1335135"/>
                <a:gd name="connsiteX15" fmla="*/ 1562100 w 4514850"/>
                <a:gd name="connsiteY15" fmla="*/ 266700 h 1335135"/>
                <a:gd name="connsiteX16" fmla="*/ 1638300 w 4514850"/>
                <a:gd name="connsiteY16" fmla="*/ 171450 h 1335135"/>
                <a:gd name="connsiteX17" fmla="*/ 1695450 w 4514850"/>
                <a:gd name="connsiteY17" fmla="*/ 190500 h 1335135"/>
                <a:gd name="connsiteX18" fmla="*/ 1752600 w 4514850"/>
                <a:gd name="connsiteY18" fmla="*/ 247650 h 1335135"/>
                <a:gd name="connsiteX19" fmla="*/ 1809750 w 4514850"/>
                <a:gd name="connsiteY19" fmla="*/ 438150 h 1335135"/>
                <a:gd name="connsiteX20" fmla="*/ 1866900 w 4514850"/>
                <a:gd name="connsiteY20" fmla="*/ 571500 h 1335135"/>
                <a:gd name="connsiteX21" fmla="*/ 1943100 w 4514850"/>
                <a:gd name="connsiteY21" fmla="*/ 685800 h 1335135"/>
                <a:gd name="connsiteX22" fmla="*/ 2057400 w 4514850"/>
                <a:gd name="connsiteY22" fmla="*/ 742950 h 1335135"/>
                <a:gd name="connsiteX23" fmla="*/ 2133600 w 4514850"/>
                <a:gd name="connsiteY23" fmla="*/ 723900 h 1335135"/>
                <a:gd name="connsiteX24" fmla="*/ 2209800 w 4514850"/>
                <a:gd name="connsiteY24" fmla="*/ 552450 h 1335135"/>
                <a:gd name="connsiteX25" fmla="*/ 2343150 w 4514850"/>
                <a:gd name="connsiteY25" fmla="*/ 400050 h 1335135"/>
                <a:gd name="connsiteX26" fmla="*/ 2400300 w 4514850"/>
                <a:gd name="connsiteY26" fmla="*/ 381000 h 1335135"/>
                <a:gd name="connsiteX27" fmla="*/ 2457450 w 4514850"/>
                <a:gd name="connsiteY27" fmla="*/ 400050 h 1335135"/>
                <a:gd name="connsiteX28" fmla="*/ 2609850 w 4514850"/>
                <a:gd name="connsiteY28" fmla="*/ 533400 h 1335135"/>
                <a:gd name="connsiteX29" fmla="*/ 2667000 w 4514850"/>
                <a:gd name="connsiteY29" fmla="*/ 628650 h 1335135"/>
                <a:gd name="connsiteX30" fmla="*/ 2724150 w 4514850"/>
                <a:gd name="connsiteY30" fmla="*/ 857250 h 1335135"/>
                <a:gd name="connsiteX31" fmla="*/ 2781300 w 4514850"/>
                <a:gd name="connsiteY31" fmla="*/ 1047750 h 1335135"/>
                <a:gd name="connsiteX32" fmla="*/ 2800350 w 4514850"/>
                <a:gd name="connsiteY32" fmla="*/ 1123950 h 1335135"/>
                <a:gd name="connsiteX33" fmla="*/ 2857500 w 4514850"/>
                <a:gd name="connsiteY33" fmla="*/ 1162050 h 1335135"/>
                <a:gd name="connsiteX34" fmla="*/ 2952750 w 4514850"/>
                <a:gd name="connsiteY34" fmla="*/ 1123950 h 1335135"/>
                <a:gd name="connsiteX35" fmla="*/ 2971800 w 4514850"/>
                <a:gd name="connsiteY35" fmla="*/ 971550 h 1335135"/>
                <a:gd name="connsiteX36" fmla="*/ 2990850 w 4514850"/>
                <a:gd name="connsiteY36" fmla="*/ 914400 h 1335135"/>
                <a:gd name="connsiteX37" fmla="*/ 3124200 w 4514850"/>
                <a:gd name="connsiteY37" fmla="*/ 723900 h 1335135"/>
                <a:gd name="connsiteX38" fmla="*/ 3181350 w 4514850"/>
                <a:gd name="connsiteY38" fmla="*/ 666750 h 1335135"/>
                <a:gd name="connsiteX39" fmla="*/ 3276600 w 4514850"/>
                <a:gd name="connsiteY39" fmla="*/ 685800 h 1335135"/>
                <a:gd name="connsiteX40" fmla="*/ 3295650 w 4514850"/>
                <a:gd name="connsiteY40" fmla="*/ 742950 h 1335135"/>
                <a:gd name="connsiteX41" fmla="*/ 3371850 w 4514850"/>
                <a:gd name="connsiteY41" fmla="*/ 933450 h 1335135"/>
                <a:gd name="connsiteX42" fmla="*/ 3448050 w 4514850"/>
                <a:gd name="connsiteY42" fmla="*/ 1143000 h 1335135"/>
                <a:gd name="connsiteX43" fmla="*/ 3467100 w 4514850"/>
                <a:gd name="connsiteY43" fmla="*/ 1200150 h 1335135"/>
                <a:gd name="connsiteX44" fmla="*/ 3543300 w 4514850"/>
                <a:gd name="connsiteY44" fmla="*/ 1257300 h 1335135"/>
                <a:gd name="connsiteX45" fmla="*/ 3657600 w 4514850"/>
                <a:gd name="connsiteY45" fmla="*/ 1333500 h 1335135"/>
                <a:gd name="connsiteX46" fmla="*/ 3714750 w 4514850"/>
                <a:gd name="connsiteY46" fmla="*/ 1295400 h 1335135"/>
                <a:gd name="connsiteX47" fmla="*/ 3733800 w 4514850"/>
                <a:gd name="connsiteY47" fmla="*/ 1219200 h 1335135"/>
                <a:gd name="connsiteX48" fmla="*/ 3752850 w 4514850"/>
                <a:gd name="connsiteY48" fmla="*/ 1162050 h 1335135"/>
                <a:gd name="connsiteX49" fmla="*/ 3771900 w 4514850"/>
                <a:gd name="connsiteY49" fmla="*/ 152400 h 1335135"/>
                <a:gd name="connsiteX50" fmla="*/ 3848100 w 4514850"/>
                <a:gd name="connsiteY50" fmla="*/ 0 h 1335135"/>
                <a:gd name="connsiteX51" fmla="*/ 3905250 w 4514850"/>
                <a:gd name="connsiteY51" fmla="*/ 19050 h 1335135"/>
                <a:gd name="connsiteX52" fmla="*/ 3943350 w 4514850"/>
                <a:gd name="connsiteY52" fmla="*/ 76200 h 1335135"/>
                <a:gd name="connsiteX53" fmla="*/ 4000500 w 4514850"/>
                <a:gd name="connsiteY53" fmla="*/ 171450 h 1335135"/>
                <a:gd name="connsiteX54" fmla="*/ 4019550 w 4514850"/>
                <a:gd name="connsiteY54" fmla="*/ 266700 h 1335135"/>
                <a:gd name="connsiteX55" fmla="*/ 4038600 w 4514850"/>
                <a:gd name="connsiteY55" fmla="*/ 323850 h 1335135"/>
                <a:gd name="connsiteX56" fmla="*/ 4114800 w 4514850"/>
                <a:gd name="connsiteY56" fmla="*/ 819150 h 1335135"/>
                <a:gd name="connsiteX57" fmla="*/ 4171950 w 4514850"/>
                <a:gd name="connsiteY57" fmla="*/ 800100 h 1335135"/>
                <a:gd name="connsiteX58" fmla="*/ 4248150 w 4514850"/>
                <a:gd name="connsiteY58" fmla="*/ 781050 h 1335135"/>
                <a:gd name="connsiteX59" fmla="*/ 4305300 w 4514850"/>
                <a:gd name="connsiteY59" fmla="*/ 742950 h 1335135"/>
                <a:gd name="connsiteX60" fmla="*/ 4438650 w 4514850"/>
                <a:gd name="connsiteY60" fmla="*/ 800100 h 1335135"/>
                <a:gd name="connsiteX61" fmla="*/ 4495800 w 4514850"/>
                <a:gd name="connsiteY61" fmla="*/ 895350 h 1335135"/>
                <a:gd name="connsiteX62" fmla="*/ 4514850 w 4514850"/>
                <a:gd name="connsiteY62" fmla="*/ 1009650 h 133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514850" h="1335135">
                  <a:moveTo>
                    <a:pt x="0" y="800100"/>
                  </a:moveTo>
                  <a:cubicBezTo>
                    <a:pt x="12700" y="781050"/>
                    <a:pt x="17124" y="752127"/>
                    <a:pt x="38100" y="742950"/>
                  </a:cubicBezTo>
                  <a:cubicBezTo>
                    <a:pt x="267790" y="642461"/>
                    <a:pt x="229319" y="641590"/>
                    <a:pt x="361950" y="685800"/>
                  </a:cubicBezTo>
                  <a:cubicBezTo>
                    <a:pt x="381000" y="711200"/>
                    <a:pt x="398006" y="738270"/>
                    <a:pt x="419100" y="762000"/>
                  </a:cubicBezTo>
                  <a:cubicBezTo>
                    <a:pt x="481546" y="832251"/>
                    <a:pt x="543464" y="890857"/>
                    <a:pt x="628650" y="933450"/>
                  </a:cubicBezTo>
                  <a:cubicBezTo>
                    <a:pt x="664571" y="951411"/>
                    <a:pt x="742950" y="971550"/>
                    <a:pt x="742950" y="971550"/>
                  </a:cubicBezTo>
                  <a:cubicBezTo>
                    <a:pt x="774700" y="965200"/>
                    <a:pt x="807883" y="963869"/>
                    <a:pt x="838200" y="952500"/>
                  </a:cubicBezTo>
                  <a:cubicBezTo>
                    <a:pt x="889797" y="933151"/>
                    <a:pt x="912071" y="890941"/>
                    <a:pt x="952500" y="857250"/>
                  </a:cubicBezTo>
                  <a:cubicBezTo>
                    <a:pt x="970089" y="842593"/>
                    <a:pt x="990600" y="831850"/>
                    <a:pt x="1009650" y="819150"/>
                  </a:cubicBezTo>
                  <a:cubicBezTo>
                    <a:pt x="1070360" y="728085"/>
                    <a:pt x="1071377" y="710370"/>
                    <a:pt x="1143000" y="647700"/>
                  </a:cubicBezTo>
                  <a:cubicBezTo>
                    <a:pt x="1173600" y="620925"/>
                    <a:pt x="1209499" y="600251"/>
                    <a:pt x="1238250" y="571500"/>
                  </a:cubicBezTo>
                  <a:cubicBezTo>
                    <a:pt x="1254439" y="555311"/>
                    <a:pt x="1261693" y="531939"/>
                    <a:pt x="1276350" y="514350"/>
                  </a:cubicBezTo>
                  <a:cubicBezTo>
                    <a:pt x="1293597" y="493654"/>
                    <a:pt x="1316253" y="477896"/>
                    <a:pt x="1333500" y="457200"/>
                  </a:cubicBezTo>
                  <a:cubicBezTo>
                    <a:pt x="1348157" y="439611"/>
                    <a:pt x="1355411" y="416239"/>
                    <a:pt x="1371600" y="400050"/>
                  </a:cubicBezTo>
                  <a:cubicBezTo>
                    <a:pt x="1387789" y="383861"/>
                    <a:pt x="1410119" y="375258"/>
                    <a:pt x="1428750" y="361950"/>
                  </a:cubicBezTo>
                  <a:cubicBezTo>
                    <a:pt x="1594153" y="243805"/>
                    <a:pt x="1427415" y="356490"/>
                    <a:pt x="1562100" y="266700"/>
                  </a:cubicBezTo>
                  <a:cubicBezTo>
                    <a:pt x="1576959" y="222124"/>
                    <a:pt x="1577476" y="181587"/>
                    <a:pt x="1638300" y="171450"/>
                  </a:cubicBezTo>
                  <a:cubicBezTo>
                    <a:pt x="1658107" y="168149"/>
                    <a:pt x="1676400" y="184150"/>
                    <a:pt x="1695450" y="190500"/>
                  </a:cubicBezTo>
                  <a:cubicBezTo>
                    <a:pt x="1714500" y="209550"/>
                    <a:pt x="1739516" y="224100"/>
                    <a:pt x="1752600" y="247650"/>
                  </a:cubicBezTo>
                  <a:cubicBezTo>
                    <a:pt x="1779230" y="295584"/>
                    <a:pt x="1793835" y="382446"/>
                    <a:pt x="1809750" y="438150"/>
                  </a:cubicBezTo>
                  <a:cubicBezTo>
                    <a:pt x="1824083" y="488315"/>
                    <a:pt x="1839191" y="525318"/>
                    <a:pt x="1866900" y="571500"/>
                  </a:cubicBezTo>
                  <a:cubicBezTo>
                    <a:pt x="1890459" y="610765"/>
                    <a:pt x="1905000" y="660400"/>
                    <a:pt x="1943100" y="685800"/>
                  </a:cubicBezTo>
                  <a:cubicBezTo>
                    <a:pt x="2016958" y="735039"/>
                    <a:pt x="1978530" y="716660"/>
                    <a:pt x="2057400" y="742950"/>
                  </a:cubicBezTo>
                  <a:cubicBezTo>
                    <a:pt x="2082800" y="736600"/>
                    <a:pt x="2111815" y="738423"/>
                    <a:pt x="2133600" y="723900"/>
                  </a:cubicBezTo>
                  <a:cubicBezTo>
                    <a:pt x="2180126" y="692883"/>
                    <a:pt x="2188756" y="584015"/>
                    <a:pt x="2209800" y="552450"/>
                  </a:cubicBezTo>
                  <a:cubicBezTo>
                    <a:pt x="2266950" y="466725"/>
                    <a:pt x="2263775" y="439737"/>
                    <a:pt x="2343150" y="400050"/>
                  </a:cubicBezTo>
                  <a:cubicBezTo>
                    <a:pt x="2361111" y="391070"/>
                    <a:pt x="2381250" y="387350"/>
                    <a:pt x="2400300" y="381000"/>
                  </a:cubicBezTo>
                  <a:cubicBezTo>
                    <a:pt x="2419350" y="387350"/>
                    <a:pt x="2440422" y="389407"/>
                    <a:pt x="2457450" y="400050"/>
                  </a:cubicBezTo>
                  <a:cubicBezTo>
                    <a:pt x="2483998" y="416643"/>
                    <a:pt x="2583409" y="498145"/>
                    <a:pt x="2609850" y="533400"/>
                  </a:cubicBezTo>
                  <a:cubicBezTo>
                    <a:pt x="2632066" y="563021"/>
                    <a:pt x="2647950" y="596900"/>
                    <a:pt x="2667000" y="628650"/>
                  </a:cubicBezTo>
                  <a:cubicBezTo>
                    <a:pt x="2686050" y="704850"/>
                    <a:pt x="2699312" y="782736"/>
                    <a:pt x="2724150" y="857250"/>
                  </a:cubicBezTo>
                  <a:cubicBezTo>
                    <a:pt x="2753082" y="944047"/>
                    <a:pt x="2748588" y="927805"/>
                    <a:pt x="2781300" y="1047750"/>
                  </a:cubicBezTo>
                  <a:cubicBezTo>
                    <a:pt x="2788189" y="1073009"/>
                    <a:pt x="2785827" y="1102165"/>
                    <a:pt x="2800350" y="1123950"/>
                  </a:cubicBezTo>
                  <a:cubicBezTo>
                    <a:pt x="2813050" y="1143000"/>
                    <a:pt x="2838450" y="1149350"/>
                    <a:pt x="2857500" y="1162050"/>
                  </a:cubicBezTo>
                  <a:cubicBezTo>
                    <a:pt x="2889250" y="1149350"/>
                    <a:pt x="2935156" y="1153273"/>
                    <a:pt x="2952750" y="1123950"/>
                  </a:cubicBezTo>
                  <a:cubicBezTo>
                    <a:pt x="2979090" y="1080050"/>
                    <a:pt x="2962642" y="1021920"/>
                    <a:pt x="2971800" y="971550"/>
                  </a:cubicBezTo>
                  <a:cubicBezTo>
                    <a:pt x="2975392" y="951793"/>
                    <a:pt x="2981098" y="931953"/>
                    <a:pt x="2990850" y="914400"/>
                  </a:cubicBezTo>
                  <a:cubicBezTo>
                    <a:pt x="3008107" y="883337"/>
                    <a:pt x="3092657" y="760700"/>
                    <a:pt x="3124200" y="723900"/>
                  </a:cubicBezTo>
                  <a:cubicBezTo>
                    <a:pt x="3141733" y="703445"/>
                    <a:pt x="3162300" y="685800"/>
                    <a:pt x="3181350" y="666750"/>
                  </a:cubicBezTo>
                  <a:cubicBezTo>
                    <a:pt x="3213100" y="673100"/>
                    <a:pt x="3249659" y="667839"/>
                    <a:pt x="3276600" y="685800"/>
                  </a:cubicBezTo>
                  <a:cubicBezTo>
                    <a:pt x="3293308" y="696939"/>
                    <a:pt x="3288442" y="724208"/>
                    <a:pt x="3295650" y="742950"/>
                  </a:cubicBezTo>
                  <a:cubicBezTo>
                    <a:pt x="3320201" y="806783"/>
                    <a:pt x="3350223" y="868568"/>
                    <a:pt x="3371850" y="933450"/>
                  </a:cubicBezTo>
                  <a:cubicBezTo>
                    <a:pt x="3451895" y="1173586"/>
                    <a:pt x="3368527" y="930938"/>
                    <a:pt x="3448050" y="1143000"/>
                  </a:cubicBezTo>
                  <a:cubicBezTo>
                    <a:pt x="3455101" y="1161802"/>
                    <a:pt x="3454245" y="1184724"/>
                    <a:pt x="3467100" y="1200150"/>
                  </a:cubicBezTo>
                  <a:cubicBezTo>
                    <a:pt x="3487426" y="1224541"/>
                    <a:pt x="3519194" y="1236637"/>
                    <a:pt x="3543300" y="1257300"/>
                  </a:cubicBezTo>
                  <a:cubicBezTo>
                    <a:pt x="3634108" y="1335135"/>
                    <a:pt x="3560388" y="1301096"/>
                    <a:pt x="3657600" y="1333500"/>
                  </a:cubicBezTo>
                  <a:cubicBezTo>
                    <a:pt x="3676650" y="1320800"/>
                    <a:pt x="3702050" y="1314450"/>
                    <a:pt x="3714750" y="1295400"/>
                  </a:cubicBezTo>
                  <a:cubicBezTo>
                    <a:pt x="3729273" y="1273615"/>
                    <a:pt x="3726607" y="1244374"/>
                    <a:pt x="3733800" y="1219200"/>
                  </a:cubicBezTo>
                  <a:cubicBezTo>
                    <a:pt x="3739317" y="1199892"/>
                    <a:pt x="3746500" y="1181100"/>
                    <a:pt x="3752850" y="1162050"/>
                  </a:cubicBezTo>
                  <a:cubicBezTo>
                    <a:pt x="3759200" y="825500"/>
                    <a:pt x="3760300" y="488810"/>
                    <a:pt x="3771900" y="152400"/>
                  </a:cubicBezTo>
                  <a:cubicBezTo>
                    <a:pt x="3775376" y="51590"/>
                    <a:pt x="3785409" y="62691"/>
                    <a:pt x="3848100" y="0"/>
                  </a:cubicBezTo>
                  <a:cubicBezTo>
                    <a:pt x="3867150" y="6350"/>
                    <a:pt x="3889570" y="6506"/>
                    <a:pt x="3905250" y="19050"/>
                  </a:cubicBezTo>
                  <a:cubicBezTo>
                    <a:pt x="3923128" y="33353"/>
                    <a:pt x="3931216" y="56785"/>
                    <a:pt x="3943350" y="76200"/>
                  </a:cubicBezTo>
                  <a:cubicBezTo>
                    <a:pt x="3962974" y="107598"/>
                    <a:pt x="3981450" y="139700"/>
                    <a:pt x="4000500" y="171450"/>
                  </a:cubicBezTo>
                  <a:cubicBezTo>
                    <a:pt x="4006850" y="203200"/>
                    <a:pt x="4011697" y="235288"/>
                    <a:pt x="4019550" y="266700"/>
                  </a:cubicBezTo>
                  <a:cubicBezTo>
                    <a:pt x="4024420" y="286181"/>
                    <a:pt x="4037169" y="303821"/>
                    <a:pt x="4038600" y="323850"/>
                  </a:cubicBezTo>
                  <a:cubicBezTo>
                    <a:pt x="4074431" y="825491"/>
                    <a:pt x="3904907" y="749186"/>
                    <a:pt x="4114800" y="819150"/>
                  </a:cubicBezTo>
                  <a:cubicBezTo>
                    <a:pt x="4133850" y="812800"/>
                    <a:pt x="4152642" y="805617"/>
                    <a:pt x="4171950" y="800100"/>
                  </a:cubicBezTo>
                  <a:cubicBezTo>
                    <a:pt x="4197124" y="792907"/>
                    <a:pt x="4224085" y="791363"/>
                    <a:pt x="4248150" y="781050"/>
                  </a:cubicBezTo>
                  <a:cubicBezTo>
                    <a:pt x="4269194" y="772031"/>
                    <a:pt x="4286250" y="755650"/>
                    <a:pt x="4305300" y="742950"/>
                  </a:cubicBezTo>
                  <a:cubicBezTo>
                    <a:pt x="4354476" y="755244"/>
                    <a:pt x="4402771" y="758241"/>
                    <a:pt x="4438650" y="800100"/>
                  </a:cubicBezTo>
                  <a:cubicBezTo>
                    <a:pt x="4462747" y="828213"/>
                    <a:pt x="4476750" y="863600"/>
                    <a:pt x="4495800" y="895350"/>
                  </a:cubicBezTo>
                  <a:lnTo>
                    <a:pt x="4514850" y="1009650"/>
                  </a:ln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직선 연결선 15"/>
            <p:cNvCxnSpPr/>
            <p:nvPr/>
          </p:nvCxnSpPr>
          <p:spPr bwMode="auto">
            <a:xfrm>
              <a:off x="6390362" y="5165003"/>
              <a:ext cx="4191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6752312" y="4959784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ko-KR" sz="1800" dirty="0" smtClean="0">
                  <a:solidFill>
                    <a:srgbClr val="FF0000"/>
                  </a:solidFill>
                </a:rPr>
                <a:t>Estimated</a:t>
              </a:r>
              <a:endParaRPr lang="ko-KR" altLang="en-US" sz="1800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꺾인 연결선 6"/>
            <p:cNvCxnSpPr/>
            <p:nvPr/>
          </p:nvCxnSpPr>
          <p:spPr bwMode="auto">
            <a:xfrm>
              <a:off x="1951712" y="3906885"/>
              <a:ext cx="4648200" cy="2171700"/>
            </a:xfrm>
            <a:prstGeom prst="bentConnector3">
              <a:avLst>
                <a:gd name="adj1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/>
            <p:cNvCxnSpPr/>
            <p:nvPr/>
          </p:nvCxnSpPr>
          <p:spPr bwMode="auto">
            <a:xfrm>
              <a:off x="6390362" y="4365588"/>
              <a:ext cx="4191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6752312" y="4160369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ko-KR" sz="1800" dirty="0" smtClean="0">
                  <a:solidFill>
                    <a:srgbClr val="FF0000"/>
                  </a:solidFill>
                </a:rPr>
                <a:t>Upper bound</a:t>
              </a:r>
              <a:endParaRPr lang="ko-KR" altLang="en-US" sz="18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Interval Arithmetic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Keeps the lower and upper bounds together</a:t>
            </a:r>
          </a:p>
          <a:p>
            <a:pPr lvl="1"/>
            <a:r>
              <a:rPr lang="en-US" altLang="ko-KR" dirty="0" smtClean="0"/>
              <a:t>Lower bounds are for evaluation only</a:t>
            </a:r>
          </a:p>
          <a:p>
            <a:pPr lvl="1"/>
            <a:r>
              <a:rPr lang="en-US" altLang="ko-KR" dirty="0" smtClean="0"/>
              <a:t>We should keep them, as we can’t answer the upper bound of –</a:t>
            </a:r>
            <a:r>
              <a:rPr lang="en-US" altLang="ko-KR" i="1" dirty="0" smtClean="0"/>
              <a:t>x</a:t>
            </a:r>
            <a:r>
              <a:rPr lang="en-US" altLang="ko-KR" dirty="0" smtClean="0"/>
              <a:t> without the lower bound of </a:t>
            </a:r>
            <a:r>
              <a:rPr lang="en-US" altLang="ko-KR" i="1" dirty="0" smtClean="0"/>
              <a:t>x</a:t>
            </a:r>
          </a:p>
          <a:p>
            <a:r>
              <a:rPr lang="en-US" altLang="ko-KR" dirty="0" smtClean="0"/>
              <a:t>Operations are very similar</a:t>
            </a:r>
          </a:p>
          <a:p>
            <a:pPr lvl="1"/>
            <a:r>
              <a:rPr lang="en-US" altLang="ko-KR" dirty="0" smtClean="0"/>
              <a:t>Internal calculation differs greatly; e.g. [</a:t>
            </a:r>
            <a:r>
              <a:rPr lang="en-US" altLang="ko-KR" i="1" dirty="0" err="1" smtClean="0"/>
              <a:t>a</a:t>
            </a:r>
            <a:r>
              <a:rPr lang="en-US" altLang="ko-KR" dirty="0" err="1" smtClean="0"/>
              <a:t>,</a:t>
            </a:r>
            <a:r>
              <a:rPr lang="en-US" altLang="ko-KR" i="1" dirty="0" err="1" smtClean="0"/>
              <a:t>b</a:t>
            </a:r>
            <a:r>
              <a:rPr lang="en-US" altLang="ko-KR" dirty="0" smtClean="0"/>
              <a:t>] × [</a:t>
            </a:r>
            <a:r>
              <a:rPr lang="en-US" altLang="ko-KR" i="1" dirty="0" err="1" smtClean="0"/>
              <a:t>c</a:t>
            </a:r>
            <a:r>
              <a:rPr lang="en-US" altLang="ko-KR" dirty="0" err="1" smtClean="0"/>
              <a:t>,</a:t>
            </a:r>
            <a:r>
              <a:rPr lang="en-US" altLang="ko-KR" i="1" dirty="0" err="1" smtClean="0"/>
              <a:t>d</a:t>
            </a:r>
            <a:r>
              <a:rPr lang="en-US" altLang="ko-KR" dirty="0" smtClean="0"/>
              <a:t>]</a:t>
            </a:r>
          </a:p>
          <a:p>
            <a:pPr lvl="1"/>
            <a:r>
              <a:rPr lang="en-US" altLang="ko-KR" dirty="0" smtClean="0"/>
              <a:t>The job of automatic translator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Interval Arithmetic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// a simple diffuse </a:t>
            </a:r>
            <a:r>
              <a:rPr lang="en-US" altLang="ko-KR" sz="2000" b="0" i="1" dirty="0" err="1" smtClean="0">
                <a:latin typeface="Courier New" pitchFamily="49" charset="0"/>
                <a:cs typeface="Courier New" pitchFamily="49" charset="0"/>
              </a:rPr>
              <a:t>shader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altLang="ko-KR" sz="2000" b="0" i="1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: color, N: normal vector, L: light direction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diffuse(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L)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* max(dot(N, L), 0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altLang="ko-KR" sz="2000" b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altLang="ko-KR" sz="2000" b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// a mechanically translated version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diffuse(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L)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mul</a:t>
            </a:r>
            <a:r>
              <a:rPr lang="en-US" altLang="ko-KR" sz="2000" b="0" baseline="-25000" dirty="0" err="1" smtClean="0">
                <a:latin typeface="Courier New" pitchFamily="49" charset="0"/>
                <a:cs typeface="Courier New" pitchFamily="49" charset="0"/>
              </a:rPr>
              <a:t>vi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max</a:t>
            </a:r>
            <a:r>
              <a:rPr lang="en-US" altLang="ko-KR" sz="2000" b="0" baseline="-25000" dirty="0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dot</a:t>
            </a:r>
            <a:r>
              <a:rPr lang="en-US" altLang="ko-KR" sz="2000" b="0" baseline="-25000" dirty="0" err="1" smtClean="0">
                <a:latin typeface="Courier New" pitchFamily="49" charset="0"/>
                <a:cs typeface="Courier New" pitchFamily="49" charset="0"/>
              </a:rPr>
              <a:t>vb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L), 0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));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ko-KR" altLang="en-US" sz="2000" b="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Real World Programmable </a:t>
            </a:r>
            <a:r>
              <a:rPr lang="en-US" altLang="ko-KR" sz="3600" dirty="0" err="1" smtClean="0"/>
              <a:t>Shader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…is not limited to the simple expression</a:t>
            </a:r>
          </a:p>
          <a:p>
            <a:pPr lvl="1"/>
            <a:r>
              <a:rPr lang="en-US" altLang="ko-KR" dirty="0" smtClean="0"/>
              <a:t>Conditional branches</a:t>
            </a:r>
          </a:p>
          <a:p>
            <a:pPr lvl="1"/>
            <a:r>
              <a:rPr lang="en-US" altLang="ko-KR" dirty="0" smtClean="0"/>
              <a:t>Loops</a:t>
            </a:r>
          </a:p>
          <a:p>
            <a:pPr lvl="1"/>
            <a:r>
              <a:rPr lang="en-US" altLang="ko-KR" dirty="0" smtClean="0"/>
              <a:t>Texture access</a:t>
            </a:r>
          </a:p>
          <a:p>
            <a:pPr lvl="1"/>
            <a:r>
              <a:rPr lang="en-US" altLang="ko-KR" dirty="0" smtClean="0"/>
              <a:t>A lot of special functions (step, noise, etc.)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Conditionals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// more typical version of the diffuse </a:t>
            </a:r>
            <a:r>
              <a:rPr lang="en-US" altLang="ko-KR" sz="2000" b="0" i="1" dirty="0" err="1" smtClean="0">
                <a:latin typeface="Courier New" pitchFamily="49" charset="0"/>
                <a:cs typeface="Courier New" pitchFamily="49" charset="0"/>
              </a:rPr>
              <a:t>shader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diffuse(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L)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= min(max(dot(N, L),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0),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1);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&gt; 0.00001)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make_vector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(0, 0, 0);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Conditionals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// is this correct?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diffuse(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L)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interval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min</a:t>
            </a:r>
            <a:r>
              <a:rPr lang="en-US" altLang="ko-KR" sz="2000" b="0" baseline="-25000" dirty="0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(max</a:t>
            </a:r>
            <a:r>
              <a:rPr lang="en-US" altLang="ko-KR" sz="2000" b="0" baseline="-25000" dirty="0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dot</a:t>
            </a:r>
            <a:r>
              <a:rPr lang="en-US" altLang="ko-KR" sz="2000" b="0" baseline="-25000" dirty="0" err="1" smtClean="0">
                <a:latin typeface="Courier New" pitchFamily="49" charset="0"/>
                <a:cs typeface="Courier New" pitchFamily="49" charset="0"/>
              </a:rPr>
              <a:t>vb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L),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0),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1);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&gt; 0.00001)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mul</a:t>
            </a:r>
            <a:r>
              <a:rPr lang="en-US" altLang="ko-KR" sz="2000" b="0" baseline="-25000" dirty="0" err="1" smtClean="0">
                <a:latin typeface="Courier New" pitchFamily="49" charset="0"/>
                <a:cs typeface="Courier New" pitchFamily="49" charset="0"/>
              </a:rPr>
              <a:t>vi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make_box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(0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0, 0, 0, 0);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endParaRPr lang="en-US" altLang="ko-KR" sz="2000" b="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ko-KR" dirty="0" smtClean="0"/>
              <a:t>What if </a:t>
            </a:r>
            <a:r>
              <a:rPr lang="en-US" altLang="ko-KR" i="1" dirty="0" err="1" smtClean="0"/>
              <a:t>NdotL</a:t>
            </a:r>
            <a:r>
              <a:rPr lang="en-US" altLang="ko-KR" dirty="0" smtClean="0"/>
              <a:t> contains both positive and negative values?</a:t>
            </a:r>
            <a:endParaRPr lang="ko-KR" altLang="en-US" dirty="0" smtClean="0"/>
          </a:p>
          <a:p>
            <a:pPr marL="0" indent="0"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Table of Contents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Background for Bounding</a:t>
            </a:r>
          </a:p>
          <a:p>
            <a:r>
              <a:rPr lang="en-US" dirty="0" smtClean="0"/>
              <a:t>Lifting </a:t>
            </a:r>
            <a:r>
              <a:rPr lang="en-US" dirty="0" err="1" smtClean="0"/>
              <a:t>Shaders</a:t>
            </a:r>
            <a:r>
              <a:rPr lang="en-US" dirty="0" smtClean="0"/>
              <a:t> </a:t>
            </a:r>
            <a:r>
              <a:rPr lang="en-US" dirty="0" smtClean="0"/>
              <a:t>to Intervals</a:t>
            </a:r>
          </a:p>
          <a:p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Conditionals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0" i="1" dirty="0" smtClean="0">
                <a:latin typeface="Courier New" pitchFamily="49" charset="0"/>
                <a:cs typeface="Courier New" pitchFamily="49" charset="0"/>
              </a:rPr>
              <a:t>// revised version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diffuse(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L) {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interval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min</a:t>
            </a:r>
            <a:r>
              <a:rPr lang="en-US" altLang="ko-KR" sz="2000" b="0" baseline="-25000" dirty="0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(max</a:t>
            </a:r>
            <a:r>
              <a:rPr lang="en-US" altLang="ko-KR" sz="2000" b="0" baseline="-25000" dirty="0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dot</a:t>
            </a:r>
            <a:r>
              <a:rPr lang="en-US" altLang="ko-KR" sz="2000" b="0" baseline="-25000" dirty="0" err="1" smtClean="0">
                <a:latin typeface="Courier New" pitchFamily="49" charset="0"/>
                <a:cs typeface="Courier New" pitchFamily="49" charset="0"/>
              </a:rPr>
              <a:t>vb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L),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0),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ret1 =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mul</a:t>
            </a:r>
            <a:r>
              <a:rPr lang="en-US" altLang="ko-KR" sz="2000" b="0" baseline="-25000" dirty="0" err="1" smtClean="0">
                <a:latin typeface="Courier New" pitchFamily="49" charset="0"/>
                <a:cs typeface="Courier New" pitchFamily="49" charset="0"/>
              </a:rPr>
              <a:t>vi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ret2 = </a:t>
            </a:r>
            <a:r>
              <a:rPr lang="en-US" altLang="ko-KR" sz="2000" b="0" dirty="0" err="1" smtClean="0">
                <a:latin typeface="Courier New" pitchFamily="49" charset="0"/>
                <a:cs typeface="Courier New" pitchFamily="49" charset="0"/>
              </a:rPr>
              <a:t>make_box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(0, 0, 0, 0, 0, 0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);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ret = </a:t>
            </a:r>
            <a:r>
              <a:rPr lang="en-US" altLang="ko-KR" sz="2000" b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phi(greater(</a:t>
            </a:r>
            <a:r>
              <a:rPr lang="en-US" altLang="ko-KR" sz="2000" b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NdotL</a:t>
            </a:r>
            <a:r>
              <a:rPr lang="en-US" altLang="ko-KR" sz="2000" b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0.00001), ret1, ret2)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 ret; </a:t>
            </a: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b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endParaRPr lang="en-US" altLang="ko-KR" sz="2000" b="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ko-KR" i="1" dirty="0" smtClean="0"/>
              <a:t>phi</a:t>
            </a:r>
            <a:r>
              <a:rPr lang="en-US" altLang="ko-KR" dirty="0" smtClean="0"/>
              <a:t> function selects one branch or merges two branches according to the condition</a:t>
            </a:r>
          </a:p>
          <a:p>
            <a:r>
              <a:rPr lang="en-US" altLang="ko-KR" dirty="0" smtClean="0"/>
              <a:t>Static Single Assignment (SSA) form can be used to insert phi function automatically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Textures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Shader</a:t>
            </a:r>
            <a:r>
              <a:rPr lang="en-US" altLang="ko-KR" dirty="0" smtClean="0"/>
              <a:t> may access to a region (not only point) of the texture</a:t>
            </a:r>
          </a:p>
          <a:p>
            <a:pPr lvl="1"/>
            <a:r>
              <a:rPr lang="en-US" altLang="ko-KR" dirty="0" smtClean="0"/>
              <a:t>Too expensive to calculate bounds directly</a:t>
            </a:r>
          </a:p>
          <a:p>
            <a:r>
              <a:rPr lang="en-US" altLang="ko-KR" dirty="0" smtClean="0"/>
              <a:t>Uses </a:t>
            </a:r>
            <a:r>
              <a:rPr lang="en-US" altLang="ko-KR" dirty="0" err="1" smtClean="0"/>
              <a:t>mipmap</a:t>
            </a:r>
            <a:r>
              <a:rPr lang="en-US" altLang="ko-KR" dirty="0" smtClean="0"/>
              <a:t>-like solution instead</a:t>
            </a:r>
          </a:p>
          <a:p>
            <a:pPr lvl="1"/>
            <a:r>
              <a:rPr lang="en-US" altLang="ko-KR" dirty="0" smtClean="0"/>
              <a:t>Average in the </a:t>
            </a:r>
            <a:r>
              <a:rPr lang="en-US" altLang="ko-KR" dirty="0" err="1" smtClean="0"/>
              <a:t>mipmap</a:t>
            </a:r>
            <a:r>
              <a:rPr lang="en-US" altLang="ko-KR" dirty="0" smtClean="0"/>
              <a:t> is replaced with min/max</a:t>
            </a:r>
          </a:p>
          <a:p>
            <a:pPr lvl="1"/>
            <a:r>
              <a:rPr lang="en-US" altLang="ko-KR" dirty="0" smtClean="0"/>
              <a:t>Constant time, as we don’t need the exact bounds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Other things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Loops?</a:t>
            </a:r>
          </a:p>
          <a:p>
            <a:pPr lvl="1"/>
            <a:r>
              <a:rPr lang="en-US" altLang="ko-KR" dirty="0" smtClean="0"/>
              <a:t>Unrolls into the fixed number of conditionals</a:t>
            </a:r>
          </a:p>
          <a:p>
            <a:pPr lvl="1"/>
            <a:r>
              <a:rPr lang="en-US" altLang="ko-KR" dirty="0" smtClean="0"/>
              <a:t>Not optimal</a:t>
            </a:r>
          </a:p>
          <a:p>
            <a:r>
              <a:rPr lang="en-US" altLang="ko-KR" dirty="0" smtClean="0"/>
              <a:t>Special functions</a:t>
            </a:r>
          </a:p>
          <a:p>
            <a:pPr lvl="1"/>
            <a:r>
              <a:rPr lang="en-US" altLang="ko-KR" dirty="0" smtClean="0"/>
              <a:t>E.g. noise function in procedural </a:t>
            </a:r>
            <a:r>
              <a:rPr lang="en-US" altLang="ko-KR" dirty="0" err="1" smtClean="0"/>
              <a:t>shaders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Mostly table-driven</a:t>
            </a:r>
          </a:p>
          <a:p>
            <a:pPr lvl="1"/>
            <a:r>
              <a:rPr lang="en-US" altLang="ko-KR" dirty="0" smtClean="0"/>
              <a:t>When it is tough to calculate bounds, falls back to the trivial (but still conservative) bounds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Importance Sampling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Interval </a:t>
            </a:r>
            <a:r>
              <a:rPr lang="en-US" altLang="ko-KR" dirty="0" err="1" smtClean="0"/>
              <a:t>shaders</a:t>
            </a:r>
            <a:r>
              <a:rPr lang="en-US" altLang="ko-KR" dirty="0" smtClean="0"/>
              <a:t> gives a good importance function</a:t>
            </a:r>
          </a:p>
          <a:p>
            <a:pPr lvl="1"/>
            <a:r>
              <a:rPr lang="en-US" altLang="ko-KR" dirty="0" smtClean="0"/>
              <a:t>Iteratively refines the solid angle with the greatest upper bounds</a:t>
            </a:r>
          </a:p>
          <a:p>
            <a:pPr lvl="1"/>
            <a:r>
              <a:rPr lang="en-US" altLang="ko-KR" dirty="0" smtClean="0"/>
              <a:t>Does approximate the best importance function with a lower cost</a:t>
            </a:r>
            <a:endParaRPr lang="ko-KR" altLang="en-US" dirty="0"/>
          </a:p>
        </p:txBody>
      </p:sp>
      <p:grpSp>
        <p:nvGrpSpPr>
          <p:cNvPr id="29" name="그룹 28"/>
          <p:cNvGrpSpPr/>
          <p:nvPr/>
        </p:nvGrpSpPr>
        <p:grpSpPr>
          <a:xfrm>
            <a:off x="2266950" y="4535420"/>
            <a:ext cx="4514850" cy="1735449"/>
            <a:chOff x="2266950" y="4535420"/>
            <a:chExt cx="4514850" cy="1735449"/>
          </a:xfrm>
        </p:grpSpPr>
        <p:sp>
          <p:nvSpPr>
            <p:cNvPr id="14" name="직사각형 13"/>
            <p:cNvSpPr/>
            <p:nvPr/>
          </p:nvSpPr>
          <p:spPr bwMode="auto">
            <a:xfrm>
              <a:off x="2266950" y="4722869"/>
              <a:ext cx="2201188" cy="154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34000"/>
                  </a:schemeClr>
                </a:gs>
                <a:gs pos="50000">
                  <a:schemeClr val="accent1">
                    <a:tint val="44500"/>
                    <a:satMod val="160000"/>
                    <a:alpha val="34000"/>
                  </a:schemeClr>
                </a:gs>
                <a:gs pos="100000">
                  <a:schemeClr val="accent1">
                    <a:tint val="23500"/>
                    <a:satMod val="160000"/>
                    <a:alpha val="34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직사각형 15"/>
            <p:cNvSpPr/>
            <p:nvPr/>
          </p:nvSpPr>
          <p:spPr bwMode="auto">
            <a:xfrm>
              <a:off x="4468138" y="4535420"/>
              <a:ext cx="2313662" cy="172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34000"/>
                  </a:schemeClr>
                </a:gs>
                <a:gs pos="50000">
                  <a:schemeClr val="accent1">
                    <a:tint val="44500"/>
                    <a:satMod val="160000"/>
                    <a:alpha val="34000"/>
                  </a:schemeClr>
                </a:gs>
                <a:gs pos="100000">
                  <a:schemeClr val="accent1">
                    <a:tint val="23500"/>
                    <a:satMod val="160000"/>
                    <a:alpha val="34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2266950" y="4532436"/>
            <a:ext cx="4514850" cy="1743849"/>
            <a:chOff x="2266950" y="4532436"/>
            <a:chExt cx="4514850" cy="1743849"/>
          </a:xfrm>
        </p:grpSpPr>
        <p:sp>
          <p:nvSpPr>
            <p:cNvPr id="17" name="직사각형 16"/>
            <p:cNvSpPr/>
            <p:nvPr/>
          </p:nvSpPr>
          <p:spPr bwMode="auto">
            <a:xfrm>
              <a:off x="2266950" y="5184585"/>
              <a:ext cx="1134388" cy="1080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67000"/>
                  </a:schemeClr>
                </a:gs>
                <a:gs pos="50000">
                  <a:schemeClr val="accent1">
                    <a:tint val="44500"/>
                    <a:satMod val="160000"/>
                    <a:alpha val="67000"/>
                  </a:schemeClr>
                </a:gs>
                <a:gs pos="100000">
                  <a:schemeClr val="accent1">
                    <a:tint val="23500"/>
                    <a:satMod val="160000"/>
                    <a:alpha val="67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직사각형 17"/>
            <p:cNvSpPr/>
            <p:nvPr/>
          </p:nvSpPr>
          <p:spPr bwMode="auto">
            <a:xfrm>
              <a:off x="3401338" y="4728285"/>
              <a:ext cx="1066800" cy="154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67000"/>
                  </a:schemeClr>
                </a:gs>
                <a:gs pos="50000">
                  <a:schemeClr val="accent1">
                    <a:tint val="44500"/>
                    <a:satMod val="160000"/>
                    <a:alpha val="67000"/>
                  </a:schemeClr>
                </a:gs>
                <a:gs pos="100000">
                  <a:schemeClr val="accent1">
                    <a:tint val="23500"/>
                    <a:satMod val="160000"/>
                    <a:alpha val="67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직사각형 18"/>
            <p:cNvSpPr/>
            <p:nvPr/>
          </p:nvSpPr>
          <p:spPr bwMode="auto">
            <a:xfrm>
              <a:off x="4468138" y="4892436"/>
              <a:ext cx="1134388" cy="136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67000"/>
                  </a:schemeClr>
                </a:gs>
                <a:gs pos="50000">
                  <a:schemeClr val="accent1">
                    <a:tint val="44500"/>
                    <a:satMod val="160000"/>
                    <a:alpha val="67000"/>
                  </a:schemeClr>
                </a:gs>
                <a:gs pos="100000">
                  <a:schemeClr val="accent1">
                    <a:tint val="23500"/>
                    <a:satMod val="160000"/>
                    <a:alpha val="67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직사각형 19"/>
            <p:cNvSpPr/>
            <p:nvPr/>
          </p:nvSpPr>
          <p:spPr bwMode="auto">
            <a:xfrm>
              <a:off x="5602526" y="4532436"/>
              <a:ext cx="1179274" cy="172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67000"/>
                  </a:schemeClr>
                </a:gs>
                <a:gs pos="50000">
                  <a:schemeClr val="accent1">
                    <a:tint val="44500"/>
                    <a:satMod val="160000"/>
                    <a:alpha val="67000"/>
                  </a:schemeClr>
                </a:gs>
                <a:gs pos="100000">
                  <a:schemeClr val="accent1">
                    <a:tint val="23500"/>
                    <a:satMod val="160000"/>
                    <a:alpha val="67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4468138" y="4896585"/>
            <a:ext cx="1134388" cy="1368000"/>
            <a:chOff x="4468138" y="4896585"/>
            <a:chExt cx="1134388" cy="1368000"/>
          </a:xfrm>
        </p:grpSpPr>
        <p:sp>
          <p:nvSpPr>
            <p:cNvPr id="25" name="직사각형 24"/>
            <p:cNvSpPr/>
            <p:nvPr/>
          </p:nvSpPr>
          <p:spPr bwMode="auto">
            <a:xfrm>
              <a:off x="4468138" y="4896585"/>
              <a:ext cx="567194" cy="136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ko-KR" altLang="en-US" smtClean="0"/>
            </a:p>
          </p:txBody>
        </p:sp>
        <p:sp>
          <p:nvSpPr>
            <p:cNvPr id="26" name="직사각형 25"/>
            <p:cNvSpPr/>
            <p:nvPr/>
          </p:nvSpPr>
          <p:spPr bwMode="auto">
            <a:xfrm>
              <a:off x="5035332" y="5184584"/>
              <a:ext cx="567194" cy="1080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2266950" y="4097271"/>
            <a:ext cx="4648200" cy="2171700"/>
            <a:chOff x="2266950" y="4097271"/>
            <a:chExt cx="4648200" cy="2171700"/>
          </a:xfrm>
        </p:grpSpPr>
        <p:sp>
          <p:nvSpPr>
            <p:cNvPr id="8" name="자유형 7"/>
            <p:cNvSpPr/>
            <p:nvPr/>
          </p:nvSpPr>
          <p:spPr bwMode="auto">
            <a:xfrm>
              <a:off x="2266950" y="4535421"/>
              <a:ext cx="4514850" cy="1335135"/>
            </a:xfrm>
            <a:custGeom>
              <a:avLst/>
              <a:gdLst>
                <a:gd name="connsiteX0" fmla="*/ 0 w 4514850"/>
                <a:gd name="connsiteY0" fmla="*/ 800100 h 1335135"/>
                <a:gd name="connsiteX1" fmla="*/ 38100 w 4514850"/>
                <a:gd name="connsiteY1" fmla="*/ 742950 h 1335135"/>
                <a:gd name="connsiteX2" fmla="*/ 361950 w 4514850"/>
                <a:gd name="connsiteY2" fmla="*/ 685800 h 1335135"/>
                <a:gd name="connsiteX3" fmla="*/ 419100 w 4514850"/>
                <a:gd name="connsiteY3" fmla="*/ 762000 h 1335135"/>
                <a:gd name="connsiteX4" fmla="*/ 628650 w 4514850"/>
                <a:gd name="connsiteY4" fmla="*/ 933450 h 1335135"/>
                <a:gd name="connsiteX5" fmla="*/ 742950 w 4514850"/>
                <a:gd name="connsiteY5" fmla="*/ 971550 h 1335135"/>
                <a:gd name="connsiteX6" fmla="*/ 838200 w 4514850"/>
                <a:gd name="connsiteY6" fmla="*/ 952500 h 1335135"/>
                <a:gd name="connsiteX7" fmla="*/ 952500 w 4514850"/>
                <a:gd name="connsiteY7" fmla="*/ 857250 h 1335135"/>
                <a:gd name="connsiteX8" fmla="*/ 1009650 w 4514850"/>
                <a:gd name="connsiteY8" fmla="*/ 819150 h 1335135"/>
                <a:gd name="connsiteX9" fmla="*/ 1143000 w 4514850"/>
                <a:gd name="connsiteY9" fmla="*/ 647700 h 1335135"/>
                <a:gd name="connsiteX10" fmla="*/ 1238250 w 4514850"/>
                <a:gd name="connsiteY10" fmla="*/ 571500 h 1335135"/>
                <a:gd name="connsiteX11" fmla="*/ 1276350 w 4514850"/>
                <a:gd name="connsiteY11" fmla="*/ 514350 h 1335135"/>
                <a:gd name="connsiteX12" fmla="*/ 1333500 w 4514850"/>
                <a:gd name="connsiteY12" fmla="*/ 457200 h 1335135"/>
                <a:gd name="connsiteX13" fmla="*/ 1371600 w 4514850"/>
                <a:gd name="connsiteY13" fmla="*/ 400050 h 1335135"/>
                <a:gd name="connsiteX14" fmla="*/ 1428750 w 4514850"/>
                <a:gd name="connsiteY14" fmla="*/ 361950 h 1335135"/>
                <a:gd name="connsiteX15" fmla="*/ 1562100 w 4514850"/>
                <a:gd name="connsiteY15" fmla="*/ 266700 h 1335135"/>
                <a:gd name="connsiteX16" fmla="*/ 1638300 w 4514850"/>
                <a:gd name="connsiteY16" fmla="*/ 171450 h 1335135"/>
                <a:gd name="connsiteX17" fmla="*/ 1695450 w 4514850"/>
                <a:gd name="connsiteY17" fmla="*/ 190500 h 1335135"/>
                <a:gd name="connsiteX18" fmla="*/ 1752600 w 4514850"/>
                <a:gd name="connsiteY18" fmla="*/ 247650 h 1335135"/>
                <a:gd name="connsiteX19" fmla="*/ 1809750 w 4514850"/>
                <a:gd name="connsiteY19" fmla="*/ 438150 h 1335135"/>
                <a:gd name="connsiteX20" fmla="*/ 1866900 w 4514850"/>
                <a:gd name="connsiteY20" fmla="*/ 571500 h 1335135"/>
                <a:gd name="connsiteX21" fmla="*/ 1943100 w 4514850"/>
                <a:gd name="connsiteY21" fmla="*/ 685800 h 1335135"/>
                <a:gd name="connsiteX22" fmla="*/ 2057400 w 4514850"/>
                <a:gd name="connsiteY22" fmla="*/ 742950 h 1335135"/>
                <a:gd name="connsiteX23" fmla="*/ 2133600 w 4514850"/>
                <a:gd name="connsiteY23" fmla="*/ 723900 h 1335135"/>
                <a:gd name="connsiteX24" fmla="*/ 2209800 w 4514850"/>
                <a:gd name="connsiteY24" fmla="*/ 552450 h 1335135"/>
                <a:gd name="connsiteX25" fmla="*/ 2343150 w 4514850"/>
                <a:gd name="connsiteY25" fmla="*/ 400050 h 1335135"/>
                <a:gd name="connsiteX26" fmla="*/ 2400300 w 4514850"/>
                <a:gd name="connsiteY26" fmla="*/ 381000 h 1335135"/>
                <a:gd name="connsiteX27" fmla="*/ 2457450 w 4514850"/>
                <a:gd name="connsiteY27" fmla="*/ 400050 h 1335135"/>
                <a:gd name="connsiteX28" fmla="*/ 2609850 w 4514850"/>
                <a:gd name="connsiteY28" fmla="*/ 533400 h 1335135"/>
                <a:gd name="connsiteX29" fmla="*/ 2667000 w 4514850"/>
                <a:gd name="connsiteY29" fmla="*/ 628650 h 1335135"/>
                <a:gd name="connsiteX30" fmla="*/ 2724150 w 4514850"/>
                <a:gd name="connsiteY30" fmla="*/ 857250 h 1335135"/>
                <a:gd name="connsiteX31" fmla="*/ 2781300 w 4514850"/>
                <a:gd name="connsiteY31" fmla="*/ 1047750 h 1335135"/>
                <a:gd name="connsiteX32" fmla="*/ 2800350 w 4514850"/>
                <a:gd name="connsiteY32" fmla="*/ 1123950 h 1335135"/>
                <a:gd name="connsiteX33" fmla="*/ 2857500 w 4514850"/>
                <a:gd name="connsiteY33" fmla="*/ 1162050 h 1335135"/>
                <a:gd name="connsiteX34" fmla="*/ 2952750 w 4514850"/>
                <a:gd name="connsiteY34" fmla="*/ 1123950 h 1335135"/>
                <a:gd name="connsiteX35" fmla="*/ 2971800 w 4514850"/>
                <a:gd name="connsiteY35" fmla="*/ 971550 h 1335135"/>
                <a:gd name="connsiteX36" fmla="*/ 2990850 w 4514850"/>
                <a:gd name="connsiteY36" fmla="*/ 914400 h 1335135"/>
                <a:gd name="connsiteX37" fmla="*/ 3124200 w 4514850"/>
                <a:gd name="connsiteY37" fmla="*/ 723900 h 1335135"/>
                <a:gd name="connsiteX38" fmla="*/ 3181350 w 4514850"/>
                <a:gd name="connsiteY38" fmla="*/ 666750 h 1335135"/>
                <a:gd name="connsiteX39" fmla="*/ 3276600 w 4514850"/>
                <a:gd name="connsiteY39" fmla="*/ 685800 h 1335135"/>
                <a:gd name="connsiteX40" fmla="*/ 3295650 w 4514850"/>
                <a:gd name="connsiteY40" fmla="*/ 742950 h 1335135"/>
                <a:gd name="connsiteX41" fmla="*/ 3371850 w 4514850"/>
                <a:gd name="connsiteY41" fmla="*/ 933450 h 1335135"/>
                <a:gd name="connsiteX42" fmla="*/ 3448050 w 4514850"/>
                <a:gd name="connsiteY42" fmla="*/ 1143000 h 1335135"/>
                <a:gd name="connsiteX43" fmla="*/ 3467100 w 4514850"/>
                <a:gd name="connsiteY43" fmla="*/ 1200150 h 1335135"/>
                <a:gd name="connsiteX44" fmla="*/ 3543300 w 4514850"/>
                <a:gd name="connsiteY44" fmla="*/ 1257300 h 1335135"/>
                <a:gd name="connsiteX45" fmla="*/ 3657600 w 4514850"/>
                <a:gd name="connsiteY45" fmla="*/ 1333500 h 1335135"/>
                <a:gd name="connsiteX46" fmla="*/ 3714750 w 4514850"/>
                <a:gd name="connsiteY46" fmla="*/ 1295400 h 1335135"/>
                <a:gd name="connsiteX47" fmla="*/ 3733800 w 4514850"/>
                <a:gd name="connsiteY47" fmla="*/ 1219200 h 1335135"/>
                <a:gd name="connsiteX48" fmla="*/ 3752850 w 4514850"/>
                <a:gd name="connsiteY48" fmla="*/ 1162050 h 1335135"/>
                <a:gd name="connsiteX49" fmla="*/ 3771900 w 4514850"/>
                <a:gd name="connsiteY49" fmla="*/ 152400 h 1335135"/>
                <a:gd name="connsiteX50" fmla="*/ 3848100 w 4514850"/>
                <a:gd name="connsiteY50" fmla="*/ 0 h 1335135"/>
                <a:gd name="connsiteX51" fmla="*/ 3905250 w 4514850"/>
                <a:gd name="connsiteY51" fmla="*/ 19050 h 1335135"/>
                <a:gd name="connsiteX52" fmla="*/ 3943350 w 4514850"/>
                <a:gd name="connsiteY52" fmla="*/ 76200 h 1335135"/>
                <a:gd name="connsiteX53" fmla="*/ 4000500 w 4514850"/>
                <a:gd name="connsiteY53" fmla="*/ 171450 h 1335135"/>
                <a:gd name="connsiteX54" fmla="*/ 4019550 w 4514850"/>
                <a:gd name="connsiteY54" fmla="*/ 266700 h 1335135"/>
                <a:gd name="connsiteX55" fmla="*/ 4038600 w 4514850"/>
                <a:gd name="connsiteY55" fmla="*/ 323850 h 1335135"/>
                <a:gd name="connsiteX56" fmla="*/ 4114800 w 4514850"/>
                <a:gd name="connsiteY56" fmla="*/ 819150 h 1335135"/>
                <a:gd name="connsiteX57" fmla="*/ 4171950 w 4514850"/>
                <a:gd name="connsiteY57" fmla="*/ 800100 h 1335135"/>
                <a:gd name="connsiteX58" fmla="*/ 4248150 w 4514850"/>
                <a:gd name="connsiteY58" fmla="*/ 781050 h 1335135"/>
                <a:gd name="connsiteX59" fmla="*/ 4305300 w 4514850"/>
                <a:gd name="connsiteY59" fmla="*/ 742950 h 1335135"/>
                <a:gd name="connsiteX60" fmla="*/ 4438650 w 4514850"/>
                <a:gd name="connsiteY60" fmla="*/ 800100 h 1335135"/>
                <a:gd name="connsiteX61" fmla="*/ 4495800 w 4514850"/>
                <a:gd name="connsiteY61" fmla="*/ 895350 h 1335135"/>
                <a:gd name="connsiteX62" fmla="*/ 4514850 w 4514850"/>
                <a:gd name="connsiteY62" fmla="*/ 1009650 h 133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514850" h="1335135">
                  <a:moveTo>
                    <a:pt x="0" y="800100"/>
                  </a:moveTo>
                  <a:cubicBezTo>
                    <a:pt x="12700" y="781050"/>
                    <a:pt x="17124" y="752127"/>
                    <a:pt x="38100" y="742950"/>
                  </a:cubicBezTo>
                  <a:cubicBezTo>
                    <a:pt x="267790" y="642461"/>
                    <a:pt x="229319" y="641590"/>
                    <a:pt x="361950" y="685800"/>
                  </a:cubicBezTo>
                  <a:cubicBezTo>
                    <a:pt x="381000" y="711200"/>
                    <a:pt x="398006" y="738270"/>
                    <a:pt x="419100" y="762000"/>
                  </a:cubicBezTo>
                  <a:cubicBezTo>
                    <a:pt x="481546" y="832251"/>
                    <a:pt x="543464" y="890857"/>
                    <a:pt x="628650" y="933450"/>
                  </a:cubicBezTo>
                  <a:cubicBezTo>
                    <a:pt x="664571" y="951411"/>
                    <a:pt x="742950" y="971550"/>
                    <a:pt x="742950" y="971550"/>
                  </a:cubicBezTo>
                  <a:cubicBezTo>
                    <a:pt x="774700" y="965200"/>
                    <a:pt x="807883" y="963869"/>
                    <a:pt x="838200" y="952500"/>
                  </a:cubicBezTo>
                  <a:cubicBezTo>
                    <a:pt x="889797" y="933151"/>
                    <a:pt x="912071" y="890941"/>
                    <a:pt x="952500" y="857250"/>
                  </a:cubicBezTo>
                  <a:cubicBezTo>
                    <a:pt x="970089" y="842593"/>
                    <a:pt x="990600" y="831850"/>
                    <a:pt x="1009650" y="819150"/>
                  </a:cubicBezTo>
                  <a:cubicBezTo>
                    <a:pt x="1070360" y="728085"/>
                    <a:pt x="1071377" y="710370"/>
                    <a:pt x="1143000" y="647700"/>
                  </a:cubicBezTo>
                  <a:cubicBezTo>
                    <a:pt x="1173600" y="620925"/>
                    <a:pt x="1209499" y="600251"/>
                    <a:pt x="1238250" y="571500"/>
                  </a:cubicBezTo>
                  <a:cubicBezTo>
                    <a:pt x="1254439" y="555311"/>
                    <a:pt x="1261693" y="531939"/>
                    <a:pt x="1276350" y="514350"/>
                  </a:cubicBezTo>
                  <a:cubicBezTo>
                    <a:pt x="1293597" y="493654"/>
                    <a:pt x="1316253" y="477896"/>
                    <a:pt x="1333500" y="457200"/>
                  </a:cubicBezTo>
                  <a:cubicBezTo>
                    <a:pt x="1348157" y="439611"/>
                    <a:pt x="1355411" y="416239"/>
                    <a:pt x="1371600" y="400050"/>
                  </a:cubicBezTo>
                  <a:cubicBezTo>
                    <a:pt x="1387789" y="383861"/>
                    <a:pt x="1410119" y="375258"/>
                    <a:pt x="1428750" y="361950"/>
                  </a:cubicBezTo>
                  <a:cubicBezTo>
                    <a:pt x="1594153" y="243805"/>
                    <a:pt x="1427415" y="356490"/>
                    <a:pt x="1562100" y="266700"/>
                  </a:cubicBezTo>
                  <a:cubicBezTo>
                    <a:pt x="1576959" y="222124"/>
                    <a:pt x="1577476" y="181587"/>
                    <a:pt x="1638300" y="171450"/>
                  </a:cubicBezTo>
                  <a:cubicBezTo>
                    <a:pt x="1658107" y="168149"/>
                    <a:pt x="1676400" y="184150"/>
                    <a:pt x="1695450" y="190500"/>
                  </a:cubicBezTo>
                  <a:cubicBezTo>
                    <a:pt x="1714500" y="209550"/>
                    <a:pt x="1739516" y="224100"/>
                    <a:pt x="1752600" y="247650"/>
                  </a:cubicBezTo>
                  <a:cubicBezTo>
                    <a:pt x="1779230" y="295584"/>
                    <a:pt x="1793835" y="382446"/>
                    <a:pt x="1809750" y="438150"/>
                  </a:cubicBezTo>
                  <a:cubicBezTo>
                    <a:pt x="1824083" y="488315"/>
                    <a:pt x="1839191" y="525318"/>
                    <a:pt x="1866900" y="571500"/>
                  </a:cubicBezTo>
                  <a:cubicBezTo>
                    <a:pt x="1890459" y="610765"/>
                    <a:pt x="1905000" y="660400"/>
                    <a:pt x="1943100" y="685800"/>
                  </a:cubicBezTo>
                  <a:cubicBezTo>
                    <a:pt x="2016958" y="735039"/>
                    <a:pt x="1978530" y="716660"/>
                    <a:pt x="2057400" y="742950"/>
                  </a:cubicBezTo>
                  <a:cubicBezTo>
                    <a:pt x="2082800" y="736600"/>
                    <a:pt x="2111815" y="738423"/>
                    <a:pt x="2133600" y="723900"/>
                  </a:cubicBezTo>
                  <a:cubicBezTo>
                    <a:pt x="2180126" y="692883"/>
                    <a:pt x="2188756" y="584015"/>
                    <a:pt x="2209800" y="552450"/>
                  </a:cubicBezTo>
                  <a:cubicBezTo>
                    <a:pt x="2266950" y="466725"/>
                    <a:pt x="2263775" y="439737"/>
                    <a:pt x="2343150" y="400050"/>
                  </a:cubicBezTo>
                  <a:cubicBezTo>
                    <a:pt x="2361111" y="391070"/>
                    <a:pt x="2381250" y="387350"/>
                    <a:pt x="2400300" y="381000"/>
                  </a:cubicBezTo>
                  <a:cubicBezTo>
                    <a:pt x="2419350" y="387350"/>
                    <a:pt x="2440422" y="389407"/>
                    <a:pt x="2457450" y="400050"/>
                  </a:cubicBezTo>
                  <a:cubicBezTo>
                    <a:pt x="2483998" y="416643"/>
                    <a:pt x="2583409" y="498145"/>
                    <a:pt x="2609850" y="533400"/>
                  </a:cubicBezTo>
                  <a:cubicBezTo>
                    <a:pt x="2632066" y="563021"/>
                    <a:pt x="2647950" y="596900"/>
                    <a:pt x="2667000" y="628650"/>
                  </a:cubicBezTo>
                  <a:cubicBezTo>
                    <a:pt x="2686050" y="704850"/>
                    <a:pt x="2699312" y="782736"/>
                    <a:pt x="2724150" y="857250"/>
                  </a:cubicBezTo>
                  <a:cubicBezTo>
                    <a:pt x="2753082" y="944047"/>
                    <a:pt x="2748588" y="927805"/>
                    <a:pt x="2781300" y="1047750"/>
                  </a:cubicBezTo>
                  <a:cubicBezTo>
                    <a:pt x="2788189" y="1073009"/>
                    <a:pt x="2785827" y="1102165"/>
                    <a:pt x="2800350" y="1123950"/>
                  </a:cubicBezTo>
                  <a:cubicBezTo>
                    <a:pt x="2813050" y="1143000"/>
                    <a:pt x="2838450" y="1149350"/>
                    <a:pt x="2857500" y="1162050"/>
                  </a:cubicBezTo>
                  <a:cubicBezTo>
                    <a:pt x="2889250" y="1149350"/>
                    <a:pt x="2935156" y="1153273"/>
                    <a:pt x="2952750" y="1123950"/>
                  </a:cubicBezTo>
                  <a:cubicBezTo>
                    <a:pt x="2979090" y="1080050"/>
                    <a:pt x="2962642" y="1021920"/>
                    <a:pt x="2971800" y="971550"/>
                  </a:cubicBezTo>
                  <a:cubicBezTo>
                    <a:pt x="2975392" y="951793"/>
                    <a:pt x="2981098" y="931953"/>
                    <a:pt x="2990850" y="914400"/>
                  </a:cubicBezTo>
                  <a:cubicBezTo>
                    <a:pt x="3008107" y="883337"/>
                    <a:pt x="3092657" y="760700"/>
                    <a:pt x="3124200" y="723900"/>
                  </a:cubicBezTo>
                  <a:cubicBezTo>
                    <a:pt x="3141733" y="703445"/>
                    <a:pt x="3162300" y="685800"/>
                    <a:pt x="3181350" y="666750"/>
                  </a:cubicBezTo>
                  <a:cubicBezTo>
                    <a:pt x="3213100" y="673100"/>
                    <a:pt x="3249659" y="667839"/>
                    <a:pt x="3276600" y="685800"/>
                  </a:cubicBezTo>
                  <a:cubicBezTo>
                    <a:pt x="3293308" y="696939"/>
                    <a:pt x="3288442" y="724208"/>
                    <a:pt x="3295650" y="742950"/>
                  </a:cubicBezTo>
                  <a:cubicBezTo>
                    <a:pt x="3320201" y="806783"/>
                    <a:pt x="3350223" y="868568"/>
                    <a:pt x="3371850" y="933450"/>
                  </a:cubicBezTo>
                  <a:cubicBezTo>
                    <a:pt x="3451895" y="1173586"/>
                    <a:pt x="3368527" y="930938"/>
                    <a:pt x="3448050" y="1143000"/>
                  </a:cubicBezTo>
                  <a:cubicBezTo>
                    <a:pt x="3455101" y="1161802"/>
                    <a:pt x="3454245" y="1184724"/>
                    <a:pt x="3467100" y="1200150"/>
                  </a:cubicBezTo>
                  <a:cubicBezTo>
                    <a:pt x="3487426" y="1224541"/>
                    <a:pt x="3519194" y="1236637"/>
                    <a:pt x="3543300" y="1257300"/>
                  </a:cubicBezTo>
                  <a:cubicBezTo>
                    <a:pt x="3634108" y="1335135"/>
                    <a:pt x="3560388" y="1301096"/>
                    <a:pt x="3657600" y="1333500"/>
                  </a:cubicBezTo>
                  <a:cubicBezTo>
                    <a:pt x="3676650" y="1320800"/>
                    <a:pt x="3702050" y="1314450"/>
                    <a:pt x="3714750" y="1295400"/>
                  </a:cubicBezTo>
                  <a:cubicBezTo>
                    <a:pt x="3729273" y="1273615"/>
                    <a:pt x="3726607" y="1244374"/>
                    <a:pt x="3733800" y="1219200"/>
                  </a:cubicBezTo>
                  <a:cubicBezTo>
                    <a:pt x="3739317" y="1199892"/>
                    <a:pt x="3746500" y="1181100"/>
                    <a:pt x="3752850" y="1162050"/>
                  </a:cubicBezTo>
                  <a:cubicBezTo>
                    <a:pt x="3759200" y="825500"/>
                    <a:pt x="3760300" y="488810"/>
                    <a:pt x="3771900" y="152400"/>
                  </a:cubicBezTo>
                  <a:cubicBezTo>
                    <a:pt x="3775376" y="51590"/>
                    <a:pt x="3785409" y="62691"/>
                    <a:pt x="3848100" y="0"/>
                  </a:cubicBezTo>
                  <a:cubicBezTo>
                    <a:pt x="3867150" y="6350"/>
                    <a:pt x="3889570" y="6506"/>
                    <a:pt x="3905250" y="19050"/>
                  </a:cubicBezTo>
                  <a:cubicBezTo>
                    <a:pt x="3923128" y="33353"/>
                    <a:pt x="3931216" y="56785"/>
                    <a:pt x="3943350" y="76200"/>
                  </a:cubicBezTo>
                  <a:cubicBezTo>
                    <a:pt x="3962974" y="107598"/>
                    <a:pt x="3981450" y="139700"/>
                    <a:pt x="4000500" y="171450"/>
                  </a:cubicBezTo>
                  <a:cubicBezTo>
                    <a:pt x="4006850" y="203200"/>
                    <a:pt x="4011697" y="235288"/>
                    <a:pt x="4019550" y="266700"/>
                  </a:cubicBezTo>
                  <a:cubicBezTo>
                    <a:pt x="4024420" y="286181"/>
                    <a:pt x="4037169" y="303821"/>
                    <a:pt x="4038600" y="323850"/>
                  </a:cubicBezTo>
                  <a:cubicBezTo>
                    <a:pt x="4074431" y="825491"/>
                    <a:pt x="3904907" y="749186"/>
                    <a:pt x="4114800" y="819150"/>
                  </a:cubicBezTo>
                  <a:cubicBezTo>
                    <a:pt x="4133850" y="812800"/>
                    <a:pt x="4152642" y="805617"/>
                    <a:pt x="4171950" y="800100"/>
                  </a:cubicBezTo>
                  <a:cubicBezTo>
                    <a:pt x="4197124" y="792907"/>
                    <a:pt x="4224085" y="791363"/>
                    <a:pt x="4248150" y="781050"/>
                  </a:cubicBezTo>
                  <a:cubicBezTo>
                    <a:pt x="4269194" y="772031"/>
                    <a:pt x="4286250" y="755650"/>
                    <a:pt x="4305300" y="742950"/>
                  </a:cubicBezTo>
                  <a:cubicBezTo>
                    <a:pt x="4354476" y="755244"/>
                    <a:pt x="4402771" y="758241"/>
                    <a:pt x="4438650" y="800100"/>
                  </a:cubicBezTo>
                  <a:cubicBezTo>
                    <a:pt x="4462747" y="828213"/>
                    <a:pt x="4476750" y="863600"/>
                    <a:pt x="4495800" y="895350"/>
                  </a:cubicBezTo>
                  <a:lnTo>
                    <a:pt x="4514850" y="1009650"/>
                  </a:ln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꺾인 연결선 10"/>
            <p:cNvCxnSpPr/>
            <p:nvPr/>
          </p:nvCxnSpPr>
          <p:spPr bwMode="auto">
            <a:xfrm>
              <a:off x="2266950" y="4097271"/>
              <a:ext cx="4648200" cy="2171700"/>
            </a:xfrm>
            <a:prstGeom prst="bentConnector3">
              <a:avLst>
                <a:gd name="adj1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Multidimensional </a:t>
            </a:r>
            <a:r>
              <a:rPr lang="en-US" altLang="ko-KR" dirty="0" err="1" smtClean="0"/>
              <a:t>Lightcuts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10~1000x speed-up over the brute force rendering in multidimensional </a:t>
            </a:r>
            <a:r>
              <a:rPr lang="en-US" altLang="ko-KR" dirty="0" err="1" smtClean="0"/>
              <a:t>lightcuts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Performance comparable to hand-crafted </a:t>
            </a:r>
            <a:r>
              <a:rPr lang="en-US" altLang="ko-KR" dirty="0" err="1" smtClean="0"/>
              <a:t>shaders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Spatially incoherent gather points cause the loose bounds</a:t>
            </a:r>
          </a:p>
          <a:p>
            <a:pPr lvl="1"/>
            <a:r>
              <a:rPr lang="en-US" altLang="ko-KR" dirty="0" smtClean="0"/>
              <a:t>Still only ~3x larger cut sizes and rendering times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2514600"/>
            <a:ext cx="8318500" cy="133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Importance Sampling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Better image for shorter rendering time</a:t>
            </a:r>
            <a:endParaRPr lang="ko-KR" altLang="en-US" dirty="0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216150"/>
            <a:ext cx="79724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Automatic bounding of programmable </a:t>
            </a:r>
            <a:r>
              <a:rPr lang="en-US" altLang="ko-KR" dirty="0" err="1" smtClean="0"/>
              <a:t>shaders</a:t>
            </a:r>
            <a:r>
              <a:rPr lang="en-US" altLang="ko-KR" dirty="0" smtClean="0"/>
              <a:t> gives a good bounded </a:t>
            </a:r>
            <a:r>
              <a:rPr lang="en-US" altLang="ko-KR" dirty="0" err="1" smtClean="0"/>
              <a:t>shader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Reasonable performance given its automatic nature</a:t>
            </a:r>
          </a:p>
          <a:p>
            <a:pPr lvl="1"/>
            <a:r>
              <a:rPr lang="en-US" altLang="ko-KR" dirty="0" smtClean="0"/>
              <a:t>Performance tunable via the threshold parameter</a:t>
            </a:r>
          </a:p>
          <a:p>
            <a:r>
              <a:rPr lang="en-US" altLang="ko-KR" dirty="0" smtClean="0"/>
              <a:t>More tighter bounds are desirable though</a:t>
            </a:r>
          </a:p>
          <a:p>
            <a:pPr lvl="1"/>
            <a:r>
              <a:rPr lang="en-US" altLang="ko-KR" dirty="0" smtClean="0"/>
              <a:t>Conditional pruning</a:t>
            </a:r>
          </a:p>
          <a:p>
            <a:pPr lvl="1"/>
            <a:r>
              <a:rPr lang="en-US" altLang="ko-KR" dirty="0" smtClean="0"/>
              <a:t>Arbitrary (unlimited) loops</a:t>
            </a:r>
          </a:p>
          <a:p>
            <a:pPr lvl="1"/>
            <a:r>
              <a:rPr lang="en-US" altLang="ko-KR" dirty="0" smtClean="0"/>
              <a:t>Partial evaluation</a:t>
            </a:r>
          </a:p>
          <a:p>
            <a:r>
              <a:rPr lang="en-US" altLang="ko-KR" dirty="0" smtClean="0"/>
              <a:t>Looking forward to other types of </a:t>
            </a:r>
            <a:r>
              <a:rPr lang="en-US" altLang="ko-KR" dirty="0" err="1" smtClean="0"/>
              <a:t>shaders</a:t>
            </a:r>
            <a:r>
              <a:rPr lang="en-US" altLang="ko-KR" dirty="0" smtClean="0"/>
              <a:t> (e.g. for </a:t>
            </a:r>
            <a:r>
              <a:rPr lang="en-US" altLang="ko-KR" i="1" dirty="0" err="1" smtClean="0"/>
              <a:t>G</a:t>
            </a:r>
            <a:r>
              <a:rPr lang="en-US" altLang="ko-KR" i="1" baseline="30000" dirty="0" err="1" smtClean="0"/>
              <a:t>ub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Thank you!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Most global illumination algorithms are inefficient for general materials</a:t>
            </a:r>
          </a:p>
          <a:p>
            <a:pPr lvl="1"/>
            <a:r>
              <a:rPr lang="en-US" altLang="ko-KR" dirty="0" smtClean="0"/>
              <a:t>Typically based on the Monte Carlo integration</a:t>
            </a:r>
          </a:p>
          <a:p>
            <a:pPr lvl="1"/>
            <a:r>
              <a:rPr lang="en-US" altLang="ko-KR" dirty="0" smtClean="0"/>
              <a:t>The standard cosine-weighting in MCI is a poor choice for non-</a:t>
            </a:r>
            <a:r>
              <a:rPr lang="en-US" altLang="ko-KR" dirty="0" err="1" smtClean="0"/>
              <a:t>lambertian</a:t>
            </a:r>
            <a:r>
              <a:rPr lang="en-US" altLang="ko-KR" dirty="0" smtClean="0"/>
              <a:t> materials</a:t>
            </a:r>
          </a:p>
          <a:p>
            <a:pPr lvl="1"/>
            <a:r>
              <a:rPr lang="en-US" altLang="ko-KR" dirty="0" err="1" smtClean="0"/>
              <a:t>Shaders</a:t>
            </a:r>
            <a:r>
              <a:rPr lang="en-US" altLang="ko-KR" dirty="0" smtClean="0"/>
              <a:t> </a:t>
            </a:r>
            <a:r>
              <a:rPr lang="en-US" altLang="ko-KR" dirty="0" smtClean="0"/>
              <a:t>are not analytical in general</a:t>
            </a:r>
          </a:p>
          <a:p>
            <a:r>
              <a:rPr lang="en-US" altLang="ko-KR" dirty="0" smtClean="0"/>
              <a:t>Some algorithms require “bounded” </a:t>
            </a:r>
            <a:r>
              <a:rPr lang="en-US" altLang="ko-KR" dirty="0" err="1" smtClean="0"/>
              <a:t>shaders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Considers multiple points and light sources</a:t>
            </a:r>
          </a:p>
          <a:p>
            <a:pPr lvl="1"/>
            <a:r>
              <a:rPr lang="en-US" altLang="ko-KR" dirty="0" smtClean="0"/>
              <a:t>Used in </a:t>
            </a:r>
            <a:r>
              <a:rPr lang="en-US" altLang="ko-KR" dirty="0" err="1" smtClean="0"/>
              <a:t>lightcuts</a:t>
            </a:r>
            <a:r>
              <a:rPr lang="en-US" altLang="ko-KR" dirty="0" smtClean="0"/>
              <a:t> [Walter et al. 2005], for example</a:t>
            </a:r>
          </a:p>
          <a:p>
            <a:pPr lvl="1"/>
            <a:r>
              <a:rPr lang="en-US" altLang="ko-KR" dirty="0" smtClean="0"/>
              <a:t>Single-point single-light </a:t>
            </a:r>
            <a:r>
              <a:rPr lang="en-US" altLang="ko-KR" dirty="0" err="1" smtClean="0"/>
              <a:t>shaders</a:t>
            </a:r>
            <a:r>
              <a:rPr lang="en-US" altLang="ko-KR" dirty="0" smtClean="0"/>
              <a:t> </a:t>
            </a:r>
            <a:r>
              <a:rPr lang="en-US" altLang="ko-KR" dirty="0" smtClean="0"/>
              <a:t>need the change</a:t>
            </a:r>
          </a:p>
          <a:p>
            <a:r>
              <a:rPr lang="en-US" altLang="ko-KR" dirty="0" smtClean="0"/>
              <a:t>How about automatically deriving them?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Automatic Bounding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Scalar </a:t>
            </a:r>
            <a:r>
              <a:rPr lang="en-US" altLang="ko-KR" dirty="0" err="1" smtClean="0"/>
              <a:t>shader</a:t>
            </a:r>
            <a:r>
              <a:rPr lang="en-US" altLang="ko-KR" dirty="0" smtClean="0"/>
              <a:t> </a:t>
            </a:r>
            <a:r>
              <a:rPr lang="en-US" altLang="ko-KR" dirty="0" smtClean="0"/>
              <a:t>can be made to the bounded version!</a:t>
            </a:r>
          </a:p>
          <a:p>
            <a:pPr lvl="1"/>
            <a:r>
              <a:rPr lang="en-US" altLang="ko-KR" dirty="0" smtClean="0"/>
              <a:t>Lifts the programmable </a:t>
            </a:r>
            <a:r>
              <a:rPr lang="en-US" altLang="ko-KR" dirty="0" err="1" smtClean="0"/>
              <a:t>shader</a:t>
            </a:r>
            <a:r>
              <a:rPr lang="en-US" altLang="ko-KR" dirty="0" smtClean="0"/>
              <a:t> </a:t>
            </a:r>
            <a:r>
              <a:rPr lang="en-US" altLang="ko-KR" dirty="0" smtClean="0"/>
              <a:t>to intervals</a:t>
            </a:r>
          </a:p>
          <a:p>
            <a:pPr lvl="1"/>
            <a:r>
              <a:rPr lang="en-US" altLang="ko-KR" dirty="0" smtClean="0"/>
              <a:t>Interval </a:t>
            </a:r>
            <a:r>
              <a:rPr lang="en-US" altLang="ko-KR" dirty="0" err="1" smtClean="0"/>
              <a:t>shader</a:t>
            </a:r>
            <a:r>
              <a:rPr lang="en-US" altLang="ko-KR" dirty="0" smtClean="0"/>
              <a:t> is used to generate a good importance function</a:t>
            </a:r>
          </a:p>
          <a:p>
            <a:r>
              <a:rPr lang="en-US" altLang="ko-KR" dirty="0" smtClean="0"/>
              <a:t>The performance comparable to the hand-crafted version (given its convenience)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Background for Bounding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Lightcuts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“A scalable approach to illumination”</a:t>
            </a:r>
          </a:p>
          <a:p>
            <a:pPr lvl="1"/>
            <a:r>
              <a:rPr lang="en-US" altLang="ko-KR" dirty="0" smtClean="0"/>
              <a:t>Approximation to the many-light direct illumination</a:t>
            </a:r>
          </a:p>
          <a:p>
            <a:pPr lvl="1"/>
            <a:r>
              <a:rPr lang="en-US" altLang="ko-KR" dirty="0" err="1" smtClean="0"/>
              <a:t>Sublinear</a:t>
            </a:r>
            <a:r>
              <a:rPr lang="en-US" altLang="ko-KR" dirty="0" smtClean="0"/>
              <a:t> in terms of the number of lights</a:t>
            </a:r>
          </a:p>
          <a:p>
            <a:r>
              <a:rPr lang="en-US" altLang="ko-KR" dirty="0" smtClean="0"/>
              <a:t>Indirect illumination achieved by Virtual Point Lights (VPLs)</a:t>
            </a:r>
          </a:p>
          <a:p>
            <a:pPr lvl="1"/>
            <a:r>
              <a:rPr lang="en-US" altLang="ko-KR" dirty="0" smtClean="0"/>
              <a:t>As in the Instant </a:t>
            </a:r>
            <a:r>
              <a:rPr lang="en-US" altLang="ko-KR" dirty="0" err="1" smtClean="0"/>
              <a:t>Radiosity</a:t>
            </a:r>
            <a:r>
              <a:rPr lang="en-US" altLang="ko-KR" dirty="0" smtClean="0"/>
              <a:t> [Keller 1997]</a:t>
            </a:r>
          </a:p>
          <a:p>
            <a:pPr lvl="1"/>
            <a:r>
              <a:rPr lang="en-US" altLang="ko-KR" dirty="0" smtClean="0"/>
              <a:t>Large number of VPLs is just fine with </a:t>
            </a:r>
            <a:r>
              <a:rPr lang="en-US" altLang="ko-KR" dirty="0" err="1" smtClean="0"/>
              <a:t>lightcuts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Lightcuts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Can you distinguish two pictures below?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Yes, but only for some parts!</a:t>
            </a:r>
            <a:endParaRPr lang="ko-KR" altLang="en-US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" y="2271713"/>
            <a:ext cx="7610826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0263" y="2271713"/>
            <a:ext cx="3805413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Lightcuts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Idea: a set of lights can be clustered to the single light if the error is small enough</a:t>
            </a:r>
          </a:p>
          <a:p>
            <a:r>
              <a:rPr lang="en-US" altLang="ko-KR" dirty="0" smtClean="0"/>
              <a:t>Light tree</a:t>
            </a:r>
            <a:endParaRPr lang="ko-KR" altLang="en-US" dirty="0"/>
          </a:p>
        </p:txBody>
      </p:sp>
      <p:grpSp>
        <p:nvGrpSpPr>
          <p:cNvPr id="23" name="그룹 22"/>
          <p:cNvGrpSpPr/>
          <p:nvPr/>
        </p:nvGrpSpPr>
        <p:grpSpPr>
          <a:xfrm>
            <a:off x="940948" y="3133122"/>
            <a:ext cx="3757648" cy="2772000"/>
            <a:chOff x="718498" y="2299009"/>
            <a:chExt cx="3757648" cy="2772000"/>
          </a:xfrm>
        </p:grpSpPr>
        <p:sp>
          <p:nvSpPr>
            <p:cNvPr id="6" name="직사각형 5"/>
            <p:cNvSpPr/>
            <p:nvPr/>
          </p:nvSpPr>
          <p:spPr bwMode="auto">
            <a:xfrm>
              <a:off x="732146" y="2299009"/>
              <a:ext cx="3744000" cy="277200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직선 연결선 7"/>
            <p:cNvCxnSpPr/>
            <p:nvPr/>
          </p:nvCxnSpPr>
          <p:spPr bwMode="auto">
            <a:xfrm rot="5400000" flipH="1" flipV="1">
              <a:off x="1818245" y="2869123"/>
              <a:ext cx="1140227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직선 연결선 9"/>
            <p:cNvCxnSpPr/>
            <p:nvPr/>
          </p:nvCxnSpPr>
          <p:spPr bwMode="auto">
            <a:xfrm rot="10800000" flipV="1">
              <a:off x="732146" y="3439237"/>
              <a:ext cx="1656212" cy="49131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직선 연결선 11"/>
            <p:cNvCxnSpPr/>
            <p:nvPr/>
          </p:nvCxnSpPr>
          <p:spPr bwMode="auto">
            <a:xfrm>
              <a:off x="2388358" y="3439237"/>
              <a:ext cx="2087788" cy="4320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순서도: 자기 디스크 13"/>
            <p:cNvSpPr/>
            <p:nvPr/>
          </p:nvSpPr>
          <p:spPr bwMode="auto">
            <a:xfrm>
              <a:off x="2620375" y="3489749"/>
              <a:ext cx="792000" cy="720000"/>
            </a:xfrm>
            <a:prstGeom prst="flowChartMagneticDisk">
              <a:avLst/>
            </a:prstGeom>
            <a:solidFill>
              <a:schemeClr val="accent3">
                <a:lumMod val="8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해 14"/>
            <p:cNvSpPr/>
            <p:nvPr/>
          </p:nvSpPr>
          <p:spPr bwMode="auto">
            <a:xfrm>
              <a:off x="718498" y="2496173"/>
              <a:ext cx="432000" cy="432000"/>
            </a:xfrm>
            <a:prstGeom prst="sun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해 19"/>
            <p:cNvSpPr/>
            <p:nvPr/>
          </p:nvSpPr>
          <p:spPr bwMode="auto">
            <a:xfrm>
              <a:off x="1212098" y="2407663"/>
              <a:ext cx="432000" cy="432000"/>
            </a:xfrm>
            <a:prstGeom prst="sun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200" dirty="0" smtClean="0"/>
                <a:t>2</a:t>
              </a:r>
              <a:endParaRPr kumimoji="0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해 20"/>
            <p:cNvSpPr/>
            <p:nvPr/>
          </p:nvSpPr>
          <p:spPr bwMode="auto">
            <a:xfrm>
              <a:off x="3412375" y="2407663"/>
              <a:ext cx="432000" cy="432000"/>
            </a:xfrm>
            <a:prstGeom prst="sun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200" dirty="0" smtClean="0"/>
                <a:t>3</a:t>
              </a:r>
              <a:endParaRPr kumimoji="0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해 21"/>
            <p:cNvSpPr/>
            <p:nvPr/>
          </p:nvSpPr>
          <p:spPr bwMode="auto">
            <a:xfrm>
              <a:off x="4015159" y="2407663"/>
              <a:ext cx="432000" cy="432000"/>
            </a:xfrm>
            <a:prstGeom prst="sun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200" dirty="0" smtClean="0"/>
                <a:t>4</a:t>
              </a:r>
              <a:endParaRPr kumimoji="0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5206260" y="3133122"/>
            <a:ext cx="3211532" cy="2727685"/>
            <a:chOff x="5469916" y="3177437"/>
            <a:chExt cx="3211532" cy="2727685"/>
          </a:xfrm>
        </p:grpSpPr>
        <p:sp>
          <p:nvSpPr>
            <p:cNvPr id="24" name="타원 23"/>
            <p:cNvSpPr/>
            <p:nvPr/>
          </p:nvSpPr>
          <p:spPr bwMode="auto">
            <a:xfrm>
              <a:off x="6702816" y="3177437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4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타원 26"/>
            <p:cNvSpPr/>
            <p:nvPr/>
          </p:nvSpPr>
          <p:spPr bwMode="auto">
            <a:xfrm>
              <a:off x="5861833" y="4273350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타원 27"/>
            <p:cNvSpPr/>
            <p:nvPr/>
          </p:nvSpPr>
          <p:spPr bwMode="auto">
            <a:xfrm>
              <a:off x="7524749" y="4273350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3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타원 28"/>
            <p:cNvSpPr/>
            <p:nvPr/>
          </p:nvSpPr>
          <p:spPr bwMode="auto">
            <a:xfrm>
              <a:off x="5469916" y="5255934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타원 29"/>
            <p:cNvSpPr/>
            <p:nvPr/>
          </p:nvSpPr>
          <p:spPr bwMode="auto">
            <a:xfrm>
              <a:off x="7113782" y="5255934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3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타원 30"/>
            <p:cNvSpPr/>
            <p:nvPr/>
          </p:nvSpPr>
          <p:spPr bwMode="auto">
            <a:xfrm>
              <a:off x="6291849" y="5255934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타원 31"/>
            <p:cNvSpPr/>
            <p:nvPr/>
          </p:nvSpPr>
          <p:spPr bwMode="auto">
            <a:xfrm>
              <a:off x="7935715" y="5255934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4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직선 연결선 33"/>
            <p:cNvCxnSpPr>
              <a:stCxn id="24" idx="3"/>
              <a:endCxn id="27" idx="0"/>
            </p:cNvCxnSpPr>
            <p:nvPr/>
          </p:nvCxnSpPr>
          <p:spPr bwMode="auto">
            <a:xfrm rot="5400000">
              <a:off x="6252465" y="3713789"/>
              <a:ext cx="541796" cy="57732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6" name="직선 연결선 35"/>
            <p:cNvCxnSpPr>
              <a:stCxn id="24" idx="5"/>
            </p:cNvCxnSpPr>
            <p:nvPr/>
          </p:nvCxnSpPr>
          <p:spPr bwMode="auto">
            <a:xfrm rot="16200000" flipH="1">
              <a:off x="7309479" y="3761414"/>
              <a:ext cx="541796" cy="48207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8" name="직선 연결선 37"/>
            <p:cNvCxnSpPr>
              <a:stCxn id="27" idx="3"/>
              <a:endCxn id="29" idx="0"/>
            </p:cNvCxnSpPr>
            <p:nvPr/>
          </p:nvCxnSpPr>
          <p:spPr bwMode="auto">
            <a:xfrm rot="5400000">
              <a:off x="5692680" y="4977570"/>
              <a:ext cx="428467" cy="12826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0" name="직선 연결선 39"/>
            <p:cNvCxnSpPr>
              <a:stCxn id="27" idx="5"/>
              <a:endCxn id="31" idx="0"/>
            </p:cNvCxnSpPr>
            <p:nvPr/>
          </p:nvCxnSpPr>
          <p:spPr bwMode="auto">
            <a:xfrm rot="16200000" flipH="1">
              <a:off x="6367303" y="4958520"/>
              <a:ext cx="428467" cy="16636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3" name="직선 연결선 42"/>
            <p:cNvCxnSpPr>
              <a:stCxn id="28" idx="3"/>
              <a:endCxn id="30" idx="0"/>
            </p:cNvCxnSpPr>
            <p:nvPr/>
          </p:nvCxnSpPr>
          <p:spPr bwMode="auto">
            <a:xfrm rot="5400000">
              <a:off x="7346071" y="4968045"/>
              <a:ext cx="428467" cy="1473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6" name="직선 연결선 45"/>
            <p:cNvCxnSpPr>
              <a:stCxn id="28" idx="5"/>
              <a:endCxn id="32" idx="0"/>
            </p:cNvCxnSpPr>
            <p:nvPr/>
          </p:nvCxnSpPr>
          <p:spPr bwMode="auto">
            <a:xfrm rot="16200000" flipH="1">
              <a:off x="8020694" y="4968045"/>
              <a:ext cx="428467" cy="1473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854067" y="2794568"/>
            <a:ext cx="1996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Representative light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62676" y="3401536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Intensity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cxnSp>
        <p:nvCxnSpPr>
          <p:cNvPr id="56" name="구부러진 연결선 55"/>
          <p:cNvCxnSpPr>
            <a:stCxn id="53" idx="2"/>
          </p:cNvCxnSpPr>
          <p:nvPr/>
        </p:nvCxnSpPr>
        <p:spPr bwMode="auto">
          <a:xfrm rot="16200000" flipH="1">
            <a:off x="6108768" y="2876450"/>
            <a:ext cx="277933" cy="791275"/>
          </a:xfrm>
          <a:prstGeom prst="curved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구부러진 연결선 55"/>
          <p:cNvCxnSpPr>
            <a:stCxn id="54" idx="1"/>
          </p:cNvCxnSpPr>
          <p:nvPr/>
        </p:nvCxnSpPr>
        <p:spPr bwMode="auto">
          <a:xfrm rot="10800000">
            <a:off x="6992562" y="3563455"/>
            <a:ext cx="570115" cy="7358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Lightcuts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Lightcuts</a:t>
            </a:r>
            <a:r>
              <a:rPr lang="en-US" altLang="ko-KR" dirty="0" smtClean="0"/>
              <a:t>: a </a:t>
            </a:r>
            <a:r>
              <a:rPr lang="en-US" altLang="ko-KR" dirty="0" err="1" smtClean="0"/>
              <a:t>subtree</a:t>
            </a:r>
            <a:r>
              <a:rPr lang="en-US" altLang="ko-KR" dirty="0" smtClean="0"/>
              <a:t> of the light tree with the same root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Leaves can be expanded in runtime to provide more accuracy</a:t>
            </a:r>
            <a:endParaRPr lang="ko-KR" altLang="en-US" dirty="0"/>
          </a:p>
        </p:txBody>
      </p:sp>
      <p:grpSp>
        <p:nvGrpSpPr>
          <p:cNvPr id="32" name="그룹 31"/>
          <p:cNvGrpSpPr/>
          <p:nvPr/>
        </p:nvGrpSpPr>
        <p:grpSpPr>
          <a:xfrm>
            <a:off x="1044967" y="2579184"/>
            <a:ext cx="2800566" cy="2727685"/>
            <a:chOff x="1044967" y="2483934"/>
            <a:chExt cx="2800566" cy="2727685"/>
          </a:xfrm>
        </p:grpSpPr>
        <p:sp>
          <p:nvSpPr>
            <p:cNvPr id="5" name="타원 4"/>
            <p:cNvSpPr/>
            <p:nvPr/>
          </p:nvSpPr>
          <p:spPr bwMode="auto">
            <a:xfrm>
              <a:off x="2277867" y="2483934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4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타원 5"/>
            <p:cNvSpPr/>
            <p:nvPr/>
          </p:nvSpPr>
          <p:spPr bwMode="auto">
            <a:xfrm>
              <a:off x="1436884" y="3579847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타원 6"/>
            <p:cNvSpPr/>
            <p:nvPr/>
          </p:nvSpPr>
          <p:spPr bwMode="auto">
            <a:xfrm>
              <a:off x="3099800" y="3579847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3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타원 7"/>
            <p:cNvSpPr/>
            <p:nvPr/>
          </p:nvSpPr>
          <p:spPr bwMode="auto">
            <a:xfrm>
              <a:off x="1044967" y="4562431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타원 9"/>
            <p:cNvSpPr/>
            <p:nvPr/>
          </p:nvSpPr>
          <p:spPr bwMode="auto">
            <a:xfrm>
              <a:off x="1866900" y="4562431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직선 연결선 11"/>
            <p:cNvCxnSpPr>
              <a:stCxn id="5" idx="3"/>
              <a:endCxn id="6" idx="0"/>
            </p:cNvCxnSpPr>
            <p:nvPr/>
          </p:nvCxnSpPr>
          <p:spPr bwMode="auto">
            <a:xfrm rot="5400000">
              <a:off x="1827516" y="3020286"/>
              <a:ext cx="541796" cy="57732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3" name="직선 연결선 12"/>
            <p:cNvCxnSpPr>
              <a:stCxn id="5" idx="5"/>
            </p:cNvCxnSpPr>
            <p:nvPr/>
          </p:nvCxnSpPr>
          <p:spPr bwMode="auto">
            <a:xfrm rot="16200000" flipH="1">
              <a:off x="2884530" y="3067911"/>
              <a:ext cx="541796" cy="48207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직선 연결선 13"/>
            <p:cNvCxnSpPr>
              <a:stCxn id="6" idx="3"/>
              <a:endCxn id="8" idx="0"/>
            </p:cNvCxnSpPr>
            <p:nvPr/>
          </p:nvCxnSpPr>
          <p:spPr bwMode="auto">
            <a:xfrm rot="5400000">
              <a:off x="1267731" y="4284067"/>
              <a:ext cx="428467" cy="12826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5" name="직선 연결선 14"/>
            <p:cNvCxnSpPr>
              <a:stCxn id="6" idx="5"/>
              <a:endCxn id="10" idx="0"/>
            </p:cNvCxnSpPr>
            <p:nvPr/>
          </p:nvCxnSpPr>
          <p:spPr bwMode="auto">
            <a:xfrm rot="16200000" flipH="1">
              <a:off x="1942354" y="4265017"/>
              <a:ext cx="428467" cy="16636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33" name="그룹 32"/>
          <p:cNvGrpSpPr/>
          <p:nvPr/>
        </p:nvGrpSpPr>
        <p:grpSpPr>
          <a:xfrm>
            <a:off x="5469918" y="2579184"/>
            <a:ext cx="2819615" cy="2727685"/>
            <a:chOff x="5469918" y="2483934"/>
            <a:chExt cx="2819615" cy="2727685"/>
          </a:xfrm>
        </p:grpSpPr>
        <p:sp>
          <p:nvSpPr>
            <p:cNvPr id="19" name="타원 18"/>
            <p:cNvSpPr/>
            <p:nvPr/>
          </p:nvSpPr>
          <p:spPr bwMode="auto">
            <a:xfrm>
              <a:off x="6310901" y="2483934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4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타원 19"/>
            <p:cNvSpPr/>
            <p:nvPr/>
          </p:nvSpPr>
          <p:spPr bwMode="auto">
            <a:xfrm>
              <a:off x="5469918" y="3579847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타원 20"/>
            <p:cNvSpPr/>
            <p:nvPr/>
          </p:nvSpPr>
          <p:spPr bwMode="auto">
            <a:xfrm>
              <a:off x="7132834" y="3579847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3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타원 22"/>
            <p:cNvSpPr/>
            <p:nvPr/>
          </p:nvSpPr>
          <p:spPr bwMode="auto">
            <a:xfrm>
              <a:off x="6721867" y="4562431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3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타원 24"/>
            <p:cNvSpPr/>
            <p:nvPr/>
          </p:nvSpPr>
          <p:spPr bwMode="auto">
            <a:xfrm>
              <a:off x="7543800" y="4562431"/>
              <a:ext cx="745733" cy="6491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4</a:t>
              </a:r>
              <a:r>
                <a:rPr kumimoji="0" lang="en-US" altLang="ko-KR" sz="2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  <a:endParaRPr kumimoji="0" lang="ko-KR" alt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직선 연결선 25"/>
            <p:cNvCxnSpPr>
              <a:stCxn id="19" idx="3"/>
              <a:endCxn id="20" idx="0"/>
            </p:cNvCxnSpPr>
            <p:nvPr/>
          </p:nvCxnSpPr>
          <p:spPr bwMode="auto">
            <a:xfrm rot="5400000">
              <a:off x="5860550" y="3020286"/>
              <a:ext cx="541796" cy="57732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7" name="직선 연결선 26"/>
            <p:cNvCxnSpPr>
              <a:stCxn id="19" idx="5"/>
            </p:cNvCxnSpPr>
            <p:nvPr/>
          </p:nvCxnSpPr>
          <p:spPr bwMode="auto">
            <a:xfrm rot="16200000" flipH="1">
              <a:off x="6917564" y="3067911"/>
              <a:ext cx="541796" cy="48207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0" name="직선 연결선 29"/>
            <p:cNvCxnSpPr>
              <a:stCxn id="21" idx="3"/>
              <a:endCxn id="23" idx="0"/>
            </p:cNvCxnSpPr>
            <p:nvPr/>
          </p:nvCxnSpPr>
          <p:spPr bwMode="auto">
            <a:xfrm rot="5400000">
              <a:off x="6954156" y="4274542"/>
              <a:ext cx="428467" cy="1473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1" name="직선 연결선 30"/>
            <p:cNvCxnSpPr>
              <a:stCxn id="21" idx="5"/>
              <a:endCxn id="25" idx="0"/>
            </p:cNvCxnSpPr>
            <p:nvPr/>
          </p:nvCxnSpPr>
          <p:spPr bwMode="auto">
            <a:xfrm rot="16200000" flipH="1">
              <a:off x="7628779" y="4274542"/>
              <a:ext cx="428467" cy="1473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사용자 지정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22168</TotalTime>
  <Pages>3</Pages>
  <Words>759</Words>
  <Application>Microsoft Office PowerPoint</Application>
  <PresentationFormat>화면 슬라이드 쇼(4:3)</PresentationFormat>
  <Paragraphs>171</Paragraphs>
  <Slides>28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29" baseType="lpstr">
      <vt:lpstr>untitled 1</vt:lpstr>
      <vt:lpstr>슬라이드 1</vt:lpstr>
      <vt:lpstr>Table of Contents</vt:lpstr>
      <vt:lpstr>Overview</vt:lpstr>
      <vt:lpstr>Automatic Bounding</vt:lpstr>
      <vt:lpstr>Background for Bounding</vt:lpstr>
      <vt:lpstr>Lightcuts</vt:lpstr>
      <vt:lpstr>Lightcuts</vt:lpstr>
      <vt:lpstr>Lightcuts</vt:lpstr>
      <vt:lpstr>Lightcuts</vt:lpstr>
      <vt:lpstr>Building the Light Tree</vt:lpstr>
      <vt:lpstr>Error Bounds</vt:lpstr>
      <vt:lpstr>Lightcuts Evaluated</vt:lpstr>
      <vt:lpstr>Lifting Shaders to Intervals</vt:lpstr>
      <vt:lpstr>Programmable Shaders in Lightcuts</vt:lpstr>
      <vt:lpstr>Interval Arithmetic</vt:lpstr>
      <vt:lpstr>Interval Arithmetic</vt:lpstr>
      <vt:lpstr>Real World Programmable Shader</vt:lpstr>
      <vt:lpstr>Conditionals</vt:lpstr>
      <vt:lpstr>Conditionals</vt:lpstr>
      <vt:lpstr>Conditionals</vt:lpstr>
      <vt:lpstr>Textures</vt:lpstr>
      <vt:lpstr>Other things</vt:lpstr>
      <vt:lpstr>Importance Sampling</vt:lpstr>
      <vt:lpstr>Results</vt:lpstr>
      <vt:lpstr>Multidimensional Lightcuts</vt:lpstr>
      <vt:lpstr>Importance Sampling</vt:lpstr>
      <vt:lpstr>Conclusion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Your User Name</cp:lastModifiedBy>
  <cp:revision>1952</cp:revision>
  <cp:lastPrinted>1998-03-18T16:08:13Z</cp:lastPrinted>
  <dcterms:created xsi:type="dcterms:W3CDTF">1998-03-18T13:44:31Z</dcterms:created>
  <dcterms:modified xsi:type="dcterms:W3CDTF">2010-12-02T06:25:39Z</dcterms:modified>
</cp:coreProperties>
</file>